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 id="2147483688" r:id="rId2"/>
    <p:sldMasterId id="2147483689" r:id="rId3"/>
  </p:sldMasterIdLst>
  <p:notesMasterIdLst>
    <p:notesMasterId r:id="rId35"/>
  </p:notesMasterIdLst>
  <p:sldIdLst>
    <p:sldId id="256" r:id="rId4"/>
    <p:sldId id="257" r:id="rId5"/>
    <p:sldId id="258" r:id="rId6"/>
    <p:sldId id="259" r:id="rId7"/>
    <p:sldId id="260" r:id="rId8"/>
    <p:sldId id="261" r:id="rId9"/>
    <p:sldId id="262" r:id="rId10"/>
    <p:sldId id="263" r:id="rId11"/>
    <p:sldId id="264" r:id="rId12"/>
    <p:sldId id="265" r:id="rId13"/>
    <p:sldId id="266" r:id="rId14"/>
    <p:sldId id="313" r:id="rId15"/>
    <p:sldId id="268" r:id="rId16"/>
    <p:sldId id="269" r:id="rId17"/>
    <p:sldId id="314" r:id="rId18"/>
    <p:sldId id="315" r:id="rId19"/>
    <p:sldId id="316" r:id="rId20"/>
    <p:sldId id="317"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9144000" cy="5143500" type="screen16x9"/>
  <p:notesSz cx="6858000" cy="9144000"/>
  <p:embeddedFontLst>
    <p:embeddedFont>
      <p:font typeface="Meiryo" panose="020B0604030504040204" pitchFamily="34" charset="-128"/>
      <p:regular r:id="rId36"/>
      <p:bold r:id="rId37"/>
      <p:italic r:id="rId38"/>
      <p:boldItalic r:id="rId39"/>
    </p:embeddedFont>
    <p:embeddedFont>
      <p:font typeface="Arial Black" panose="020B0604020202020204" pitchFamily="34" charset="0"/>
      <p:regular r:id="rId40"/>
      <p:bold r:id="rId41"/>
    </p:embeddedFont>
    <p:embeddedFont>
      <p:font typeface="Calibri" panose="020F0502020204030204" pitchFamily="34" charset="0"/>
      <p:regular r:id="rId42"/>
      <p:bold r:id="rId43"/>
      <p:italic r:id="rId44"/>
      <p:boldItalic r:id="rId45"/>
    </p:embeddedFont>
    <p:embeddedFont>
      <p:font typeface="Helvetica Neue" panose="02000503000000020004" pitchFamily="2" charset="0"/>
      <p:regular r:id="rId46"/>
      <p:bold r:id="rId47"/>
      <p:italic r:id="rId48"/>
      <p:boldItalic r:id="rId49"/>
    </p:embeddedFont>
    <p:embeddedFont>
      <p:font typeface="Proxima Nova" panose="02000506030000020004" pitchFamily="2"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DF6E3"/>
    <a:srgbClr val="FFF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649958A-D401-428E-88DF-6DA6CC058C4B}">
  <a:tblStyle styleId="{B649958A-D401-428E-88DF-6DA6CC058C4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EF61A5F-738D-4FC9-AA49-ECCE0729C9B7}" styleName="Table_1">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59"/>
    <p:restoredTop sz="79565"/>
  </p:normalViewPr>
  <p:slideViewPr>
    <p:cSldViewPr snapToGrid="0" snapToObjects="1">
      <p:cViewPr varScale="1">
        <p:scale>
          <a:sx n="129" d="100"/>
          <a:sy n="129" d="100"/>
        </p:scale>
        <p:origin x="9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4.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font" Target="fonts/font16.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7.xml"/><Relationship Id="rId41" Type="http://schemas.openxmlformats.org/officeDocument/2006/relationships/font" Target="fonts/font6.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9.fntdata"/><Relationship Id="rId52"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317500" algn="l" rtl="0">
              <a:spcBef>
                <a:spcPts val="0"/>
              </a:spcBef>
              <a:spcAft>
                <a:spcPts val="0"/>
              </a:spcAft>
              <a:buSzPts val="1400"/>
              <a:buChar char="●"/>
              <a:defRPr/>
            </a:lvl1pPr>
            <a:lvl2pPr marL="914400" marR="0" lvl="1" indent="-317500" algn="l" rtl="0">
              <a:spcBef>
                <a:spcPts val="0"/>
              </a:spcBef>
              <a:spcAft>
                <a:spcPts val="0"/>
              </a:spcAft>
              <a:buSzPts val="1400"/>
              <a:buChar char="○"/>
              <a:defRPr/>
            </a:lvl2pPr>
            <a:lvl3pPr marL="1371600" marR="0" lvl="2" indent="-317500" algn="l" rtl="0">
              <a:spcBef>
                <a:spcPts val="0"/>
              </a:spcBef>
              <a:spcAft>
                <a:spcPts val="0"/>
              </a:spcAft>
              <a:buSzPts val="1400"/>
              <a:buChar char="■"/>
              <a:defRPr/>
            </a:lvl3pPr>
            <a:lvl4pPr marL="1828800" marR="0" lvl="3" indent="-317500" algn="l" rtl="0">
              <a:spcBef>
                <a:spcPts val="0"/>
              </a:spcBef>
              <a:spcAft>
                <a:spcPts val="0"/>
              </a:spcAft>
              <a:buSzPts val="1400"/>
              <a:buChar char="●"/>
              <a:defRPr/>
            </a:lvl4pPr>
            <a:lvl5pPr marL="2286000" marR="0" lvl="4" indent="-317500" algn="l" rtl="0">
              <a:spcBef>
                <a:spcPts val="0"/>
              </a:spcBef>
              <a:spcAft>
                <a:spcPts val="0"/>
              </a:spcAft>
              <a:buSzPts val="1400"/>
              <a:buChar char="○"/>
              <a:defRPr/>
            </a:lvl5pPr>
            <a:lvl6pPr marL="2743200" marR="0" lvl="5" indent="-317500" algn="l" rtl="0">
              <a:spcBef>
                <a:spcPts val="0"/>
              </a:spcBef>
              <a:spcAft>
                <a:spcPts val="0"/>
              </a:spcAft>
              <a:buSzPts val="1400"/>
              <a:buChar char="■"/>
              <a:defRPr/>
            </a:lvl6pPr>
            <a:lvl7pPr marL="3200400" marR="0" lvl="6" indent="-317500" algn="l" rtl="0">
              <a:spcBef>
                <a:spcPts val="0"/>
              </a:spcBef>
              <a:spcAft>
                <a:spcPts val="0"/>
              </a:spcAft>
              <a:buSzPts val="1400"/>
              <a:buChar char="●"/>
              <a:defRPr/>
            </a:lvl7pPr>
            <a:lvl8pPr marL="3657600" marR="0" lvl="7" indent="-317500" algn="l" rtl="0">
              <a:spcBef>
                <a:spcPts val="0"/>
              </a:spcBef>
              <a:spcAft>
                <a:spcPts val="0"/>
              </a:spcAft>
              <a:buSzPts val="1400"/>
              <a:buChar char="○"/>
              <a:defRPr/>
            </a:lvl8pPr>
            <a:lvl9pPr marL="4114800" marR="0" lvl="8" indent="-317500" algn="l" rtl="0">
              <a:spcBef>
                <a:spcPts val="0"/>
              </a:spcBef>
              <a:spcAft>
                <a:spcPts val="0"/>
              </a:spcAft>
              <a:buSzPts val="1400"/>
              <a:buChar char="■"/>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4ff36d9a2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4ff36d9a2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g4ff36d9a26_0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4fc09e7350_0_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4fc09e7350_0_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g4fc09e7350_0_46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e4fefebf4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e4fefebf4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1m</a:t>
            </a:r>
            <a:endParaRPr/>
          </a:p>
          <a:p>
            <a:pPr marL="0" lvl="0" indent="0" algn="l" rtl="0">
              <a:spcBef>
                <a:spcPts val="0"/>
              </a:spcBef>
              <a:spcAft>
                <a:spcPts val="0"/>
              </a:spcAft>
              <a:buNone/>
            </a:pPr>
            <a:endParaRPr/>
          </a:p>
        </p:txBody>
      </p:sp>
      <p:sp>
        <p:nvSpPr>
          <p:cNvPr id="314" name="Google Shape;314;g1e4fefebf4_0_8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4fc09e7350_0_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4fc09e7350_0_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g4fc09e7350_0_45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4fe9e727f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4fe9e727f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g4fe9e727fb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4fe9e727f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4fe9e727f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g4fe9e727fb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1755092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4fe9e727f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4fe9e727f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g4fe9e727fb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extLst>
      <p:ext uri="{BB962C8B-B14F-4D97-AF65-F5344CB8AC3E}">
        <p14:creationId xmlns:p14="http://schemas.microsoft.com/office/powerpoint/2010/main" val="2525344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4fe9e727f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4fe9e727f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g4fe9e727fb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3002184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507500104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507500104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10s</a:t>
            </a:r>
            <a:endParaRPr dirty="0"/>
          </a:p>
        </p:txBody>
      </p:sp>
      <p:sp>
        <p:nvSpPr>
          <p:cNvPr id="368" name="Google Shape;368;g5075001046_3_3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3994753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4fc09e7350_0_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4fc09e7350_0_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g4fc09e7350_0_50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507500104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507500104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10s</a:t>
            </a:r>
            <a:endParaRPr/>
          </a:p>
        </p:txBody>
      </p:sp>
      <p:sp>
        <p:nvSpPr>
          <p:cNvPr id="368" name="Google Shape;368;g5075001046_3_3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4fc09e7350_0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4fc09e7350_0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g4fc09e7350_0_46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2be5a2575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22be5a2575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1m</a:t>
            </a:r>
            <a:endParaRPr/>
          </a:p>
        </p:txBody>
      </p:sp>
      <p:sp>
        <p:nvSpPr>
          <p:cNvPr id="376" name="Google Shape;376;g22be5a2575_0_10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4fc09e7350_0_5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4fc09e7350_0_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4" name="Google Shape;384;g4fc09e7350_0_5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2be5a2575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2be5a2575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1m</a:t>
            </a:r>
            <a:endParaRPr/>
          </a:p>
        </p:txBody>
      </p:sp>
      <p:sp>
        <p:nvSpPr>
          <p:cNvPr id="392" name="Google Shape;392;g22be5a2575_0_1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5075001046_3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5075001046_3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0" name="Google Shape;400;g5075001046_3_4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5075001046_3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5075001046_3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10s</a:t>
            </a:r>
            <a:endParaRPr/>
          </a:p>
        </p:txBody>
      </p:sp>
      <p:sp>
        <p:nvSpPr>
          <p:cNvPr id="408" name="Google Shape;408;g5075001046_3_6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5075001046_3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5075001046_3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g5075001046_3_4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4ff36d9a2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4ff36d9a2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g4ff36d9a26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fc09e7350_0_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fc09e7350_0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g4fc09e7350_0_55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4fc09e7350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4fc09e7350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7" name="Google Shape;457;g4fc09e7350_0_56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1b74060d4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1b74060d4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1m </a:t>
            </a:r>
            <a:endParaRPr/>
          </a:p>
        </p:txBody>
      </p:sp>
      <p:sp>
        <p:nvSpPr>
          <p:cNvPr id="467" name="Google Shape;467;g1b74060d4e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4fc09e7350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4fc09e7350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02" name="Google Shape;202;g4fc09e7350_0_16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4fc09e7350_0_5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4fc09e7350_0_5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5" name="Google Shape;475;g4fc09e7350_0_58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4fc09e7350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4fc09e7350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5" name="Google Shape;215;g4fc09e7350_0_18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4fc09e7350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4fc09e7350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g4fc09e7350_0_19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4fc09e7350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4fc09e7350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Show number of cycles to clarify timing mismatch</a:t>
            </a:r>
            <a:endParaRPr/>
          </a:p>
        </p:txBody>
      </p:sp>
      <p:sp>
        <p:nvSpPr>
          <p:cNvPr id="241" name="Google Shape;241;g4fc09e7350_0_20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4fc09e7350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4fc09e7350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g4fc09e7350_0_2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4fc09e7350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4fc09e7350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Table: RAMP vs. MIDAS</a:t>
            </a:r>
            <a:endParaRPr/>
          </a:p>
          <a:p>
            <a:pPr marL="0" lvl="0" indent="0" algn="l" rtl="0">
              <a:spcBef>
                <a:spcPts val="0"/>
              </a:spcBef>
              <a:spcAft>
                <a:spcPts val="0"/>
              </a:spcAft>
              <a:buNone/>
            </a:pPr>
            <a:r>
              <a:rPr lang="en-US"/>
              <a:t>MIDAS is the core technology to simulate RTL in FireSim</a:t>
            </a:r>
            <a:endParaRPr/>
          </a:p>
        </p:txBody>
      </p:sp>
      <p:sp>
        <p:nvSpPr>
          <p:cNvPr id="286" name="Google Shape;286;g4fc09e7350_0_22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4fe4ef622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4fe4ef622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g4fe4ef6227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3"/>
        <p:cNvGrpSpPr/>
        <p:nvPr/>
      </p:nvGrpSpPr>
      <p:grpSpPr>
        <a:xfrm>
          <a:off x="0" y="0"/>
          <a:ext cx="0" cy="0"/>
          <a:chOff x="0" y="0"/>
          <a:chExt cx="0" cy="0"/>
        </a:xfrm>
      </p:grpSpPr>
      <p:cxnSp>
        <p:nvCxnSpPr>
          <p:cNvPr id="14" name="Google Shape;14;p2"/>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5" name="Google Shape;15;p2"/>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6" name="Google Shape;16;p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chemeClr val="lt1"/>
              </a:buClr>
              <a:buSzPts val="2400"/>
              <a:buNone/>
              <a:defRPr sz="2400">
                <a:solidFill>
                  <a:schemeClr val="l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7" name="Google Shape;17;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lstStyle>
            <a:lvl1pPr lvl="0" algn="ctr" rtl="0">
              <a:spcBef>
                <a:spcPts val="0"/>
              </a:spcBef>
              <a:spcAft>
                <a:spcPts val="0"/>
              </a:spcAft>
              <a:buSzPts val="14000"/>
              <a:buNone/>
              <a:defRPr sz="14000" b="1"/>
            </a:lvl1pPr>
            <a:lvl2pPr lvl="1" algn="ctr" rtl="0">
              <a:spcBef>
                <a:spcPts val="0"/>
              </a:spcBef>
              <a:spcAft>
                <a:spcPts val="0"/>
              </a:spcAft>
              <a:buSzPts val="14000"/>
              <a:buNone/>
              <a:defRPr sz="14000" b="1"/>
            </a:lvl2pPr>
            <a:lvl3pPr lvl="2" algn="ctr" rtl="0">
              <a:spcBef>
                <a:spcPts val="0"/>
              </a:spcBef>
              <a:spcAft>
                <a:spcPts val="0"/>
              </a:spcAft>
              <a:buSzPts val="14000"/>
              <a:buNone/>
              <a:defRPr sz="14000" b="1"/>
            </a:lvl3pPr>
            <a:lvl4pPr lvl="3" algn="ctr" rtl="0">
              <a:spcBef>
                <a:spcPts val="0"/>
              </a:spcBef>
              <a:spcAft>
                <a:spcPts val="0"/>
              </a:spcAft>
              <a:buSzPts val="14000"/>
              <a:buNone/>
              <a:defRPr sz="14000" b="1"/>
            </a:lvl4pPr>
            <a:lvl5pPr lvl="4" algn="ctr" rtl="0">
              <a:spcBef>
                <a:spcPts val="0"/>
              </a:spcBef>
              <a:spcAft>
                <a:spcPts val="0"/>
              </a:spcAft>
              <a:buSzPts val="14000"/>
              <a:buNone/>
              <a:defRPr sz="14000" b="1"/>
            </a:lvl5pPr>
            <a:lvl6pPr lvl="5" algn="ctr" rtl="0">
              <a:spcBef>
                <a:spcPts val="0"/>
              </a:spcBef>
              <a:spcAft>
                <a:spcPts val="0"/>
              </a:spcAft>
              <a:buSzPts val="14000"/>
              <a:buNone/>
              <a:defRPr sz="14000" b="1"/>
            </a:lvl6pPr>
            <a:lvl7pPr lvl="6" algn="ctr" rtl="0">
              <a:spcBef>
                <a:spcPts val="0"/>
              </a:spcBef>
              <a:spcAft>
                <a:spcPts val="0"/>
              </a:spcAft>
              <a:buSzPts val="14000"/>
              <a:buNone/>
              <a:defRPr sz="14000" b="1"/>
            </a:lvl7pPr>
            <a:lvl8pPr lvl="7" algn="ctr" rtl="0">
              <a:spcBef>
                <a:spcPts val="0"/>
              </a:spcBef>
              <a:spcAft>
                <a:spcPts val="0"/>
              </a:spcAft>
              <a:buSzPts val="14000"/>
              <a:buNone/>
              <a:defRPr sz="14000" b="1"/>
            </a:lvl8pPr>
            <a:lvl9pPr lvl="8" algn="ctr" rtl="0">
              <a:spcBef>
                <a:spcPts val="0"/>
              </a:spcBef>
              <a:spcAft>
                <a:spcPts val="0"/>
              </a:spcAft>
              <a:buSzPts val="14000"/>
              <a:buNone/>
              <a:defRPr sz="14000" b="1"/>
            </a:lvl9pPr>
          </a:lstStyle>
          <a:p>
            <a:r>
              <a:t>xx%</a:t>
            </a:r>
          </a:p>
        </p:txBody>
      </p:sp>
      <p:sp>
        <p:nvSpPr>
          <p:cNvPr id="55" name="Google Shape;55;p11"/>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70"/>
        <p:cNvGrpSpPr/>
        <p:nvPr/>
      </p:nvGrpSpPr>
      <p:grpSpPr>
        <a:xfrm>
          <a:off x="0" y="0"/>
          <a:ext cx="0" cy="0"/>
          <a:chOff x="0" y="0"/>
          <a:chExt cx="0" cy="0"/>
        </a:xfrm>
      </p:grpSpPr>
      <p:cxnSp>
        <p:nvCxnSpPr>
          <p:cNvPr id="71" name="Google Shape;71;p16"/>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72" name="Google Shape;72;p16"/>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73" name="Google Shape;73;p16"/>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chemeClr val="lt1"/>
              </a:buClr>
              <a:buSzPts val="2400"/>
              <a:buNone/>
              <a:defRPr sz="2400">
                <a:solidFill>
                  <a:schemeClr val="l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74" name="Google Shape;7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75"/>
        <p:cNvGrpSpPr/>
        <p:nvPr/>
      </p:nvGrpSpPr>
      <p:grpSpPr>
        <a:xfrm>
          <a:off x="0" y="0"/>
          <a:ext cx="0" cy="0"/>
          <a:chOff x="0" y="0"/>
          <a:chExt cx="0" cy="0"/>
        </a:xfrm>
      </p:grpSpPr>
      <p:cxnSp>
        <p:nvCxnSpPr>
          <p:cNvPr id="76" name="Google Shape;76;p17"/>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77" name="Google Shape;77;p17"/>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78" name="Google Shape;78;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9"/>
        <p:cNvGrpSpPr/>
        <p:nvPr/>
      </p:nvGrpSpPr>
      <p:grpSpPr>
        <a:xfrm>
          <a:off x="0" y="0"/>
          <a:ext cx="0" cy="0"/>
          <a:chOff x="0" y="0"/>
          <a:chExt cx="0" cy="0"/>
        </a:xfrm>
      </p:grpSpPr>
      <p:sp>
        <p:nvSpPr>
          <p:cNvPr id="80" name="Google Shape;80;p1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8"/>
          <p:cNvSpPr txBox="1">
            <a:spLocks noGrp="1"/>
          </p:cNvSpPr>
          <p:nvPr>
            <p:ph type="title"/>
          </p:nvPr>
        </p:nvSpPr>
        <p:spPr>
          <a:xfrm>
            <a:off x="311700" y="27957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2" name="Google Shape;82;p18"/>
          <p:cNvSpPr txBox="1">
            <a:spLocks noGrp="1"/>
          </p:cNvSpPr>
          <p:nvPr>
            <p:ph type="body" idx="1"/>
          </p:nvPr>
        </p:nvSpPr>
        <p:spPr>
          <a:xfrm>
            <a:off x="196025" y="1115300"/>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Clr>
                <a:srgbClr val="000000"/>
              </a:buClr>
              <a:buSzPts val="1800"/>
              <a:buAutoNum type="arabicParenR"/>
              <a:defRPr>
                <a:solidFill>
                  <a:srgbClr val="000000"/>
                </a:solidFill>
              </a:defRPr>
            </a:lvl1pPr>
            <a:lvl2pPr marL="914400" lvl="1" indent="-317500" rtl="0">
              <a:spcBef>
                <a:spcPts val="1600"/>
              </a:spcBef>
              <a:spcAft>
                <a:spcPts val="0"/>
              </a:spcAft>
              <a:buClr>
                <a:srgbClr val="000000"/>
              </a:buClr>
              <a:buSzPts val="1400"/>
              <a:buAutoNum type="alphaLcParenR"/>
              <a:defRPr>
                <a:solidFill>
                  <a:srgbClr val="000000"/>
                </a:solidFill>
              </a:defRPr>
            </a:lvl2pPr>
            <a:lvl3pPr marL="1371600" lvl="2" indent="-317500" rtl="0">
              <a:spcBef>
                <a:spcPts val="1600"/>
              </a:spcBef>
              <a:spcAft>
                <a:spcPts val="0"/>
              </a:spcAft>
              <a:buClr>
                <a:srgbClr val="000000"/>
              </a:buClr>
              <a:buSzPts val="1400"/>
              <a:buAutoNum type="romanLcParenR"/>
              <a:defRPr>
                <a:solidFill>
                  <a:srgbClr val="000000"/>
                </a:solidFill>
              </a:defRPr>
            </a:lvl3pPr>
            <a:lvl4pPr marL="1828800" lvl="3" indent="-317500" rtl="0">
              <a:spcBef>
                <a:spcPts val="1600"/>
              </a:spcBef>
              <a:spcAft>
                <a:spcPts val="0"/>
              </a:spcAft>
              <a:buClr>
                <a:srgbClr val="000000"/>
              </a:buClr>
              <a:buSzPts val="1400"/>
              <a:buAutoNum type="arabicParenBoth"/>
              <a:defRPr>
                <a:solidFill>
                  <a:srgbClr val="000000"/>
                </a:solidFill>
              </a:defRPr>
            </a:lvl4pPr>
            <a:lvl5pPr marL="2286000" lvl="4" indent="-317500" rtl="0">
              <a:spcBef>
                <a:spcPts val="1600"/>
              </a:spcBef>
              <a:spcAft>
                <a:spcPts val="0"/>
              </a:spcAft>
              <a:buClr>
                <a:srgbClr val="000000"/>
              </a:buClr>
              <a:buSzPts val="1400"/>
              <a:buAutoNum type="alphaLcParenBoth"/>
              <a:defRPr>
                <a:solidFill>
                  <a:srgbClr val="000000"/>
                </a:solidFill>
              </a:defRPr>
            </a:lvl5pPr>
            <a:lvl6pPr marL="2743200" lvl="5" indent="-317500" rtl="0">
              <a:spcBef>
                <a:spcPts val="1600"/>
              </a:spcBef>
              <a:spcAft>
                <a:spcPts val="0"/>
              </a:spcAft>
              <a:buClr>
                <a:srgbClr val="000000"/>
              </a:buClr>
              <a:buSzPts val="1400"/>
              <a:buAutoNum type="romanLcParenBoth"/>
              <a:defRPr>
                <a:solidFill>
                  <a:srgbClr val="000000"/>
                </a:solidFill>
              </a:defRPr>
            </a:lvl6pPr>
            <a:lvl7pPr marL="3200400" lvl="6" indent="-317500" rtl="0">
              <a:spcBef>
                <a:spcPts val="1600"/>
              </a:spcBef>
              <a:spcAft>
                <a:spcPts val="0"/>
              </a:spcAft>
              <a:buClr>
                <a:srgbClr val="000000"/>
              </a:buClr>
              <a:buSzPts val="1400"/>
              <a:buAutoNum type="arabicPeriod"/>
              <a:defRPr>
                <a:solidFill>
                  <a:srgbClr val="000000"/>
                </a:solidFill>
              </a:defRPr>
            </a:lvl7pPr>
            <a:lvl8pPr marL="3657600" lvl="7" indent="-317500" rtl="0">
              <a:spcBef>
                <a:spcPts val="1600"/>
              </a:spcBef>
              <a:spcAft>
                <a:spcPts val="0"/>
              </a:spcAft>
              <a:buClr>
                <a:srgbClr val="000000"/>
              </a:buClr>
              <a:buSzPts val="1400"/>
              <a:buAutoNum type="alphaLcPeriod"/>
              <a:defRPr>
                <a:solidFill>
                  <a:srgbClr val="000000"/>
                </a:solidFill>
              </a:defRPr>
            </a:lvl8pPr>
            <a:lvl9pPr marL="4114800" lvl="8" indent="-317500" rtl="0">
              <a:spcBef>
                <a:spcPts val="1600"/>
              </a:spcBef>
              <a:spcAft>
                <a:spcPts val="1600"/>
              </a:spcAft>
              <a:buClr>
                <a:srgbClr val="000000"/>
              </a:buClr>
              <a:buSzPts val="1400"/>
              <a:buAutoNum type="romanLcPeriod"/>
              <a:defRPr>
                <a:solidFill>
                  <a:srgbClr val="000000"/>
                </a:solidFill>
              </a:defRPr>
            </a:lvl9pPr>
          </a:lstStyle>
          <a:p>
            <a:endParaRPr/>
          </a:p>
        </p:txBody>
      </p:sp>
      <p:sp>
        <p:nvSpPr>
          <p:cNvPr id="83" name="Google Shape;83;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6" name="Google Shape;86;p1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7" name="Google Shape;87;p1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8" name="Google Shape;88;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1" name="Google Shape;91;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2"/>
        <p:cNvGrpSpPr/>
        <p:nvPr/>
      </p:nvGrpSpPr>
      <p:grpSpPr>
        <a:xfrm>
          <a:off x="0" y="0"/>
          <a:ext cx="0" cy="0"/>
          <a:chOff x="0" y="0"/>
          <a:chExt cx="0" cy="0"/>
        </a:xfrm>
      </p:grpSpPr>
      <p:sp>
        <p:nvSpPr>
          <p:cNvPr id="93" name="Google Shape;93;p2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4" name="Google Shape;94;p2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5" name="Google Shape;9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96"/>
        <p:cNvGrpSpPr/>
        <p:nvPr/>
      </p:nvGrpSpPr>
      <p:grpSpPr>
        <a:xfrm>
          <a:off x="0" y="0"/>
          <a:ext cx="0" cy="0"/>
          <a:chOff x="0" y="0"/>
          <a:chExt cx="0" cy="0"/>
        </a:xfrm>
      </p:grpSpPr>
      <p:sp>
        <p:nvSpPr>
          <p:cNvPr id="97" name="Google Shape;97;p22"/>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98" name="Google Shape;9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9"/>
        <p:cNvGrpSpPr/>
        <p:nvPr/>
      </p:nvGrpSpPr>
      <p:grpSpPr>
        <a:xfrm>
          <a:off x="0" y="0"/>
          <a:ext cx="0" cy="0"/>
          <a:chOff x="0" y="0"/>
          <a:chExt cx="0" cy="0"/>
        </a:xfrm>
      </p:grpSpPr>
      <p:sp>
        <p:nvSpPr>
          <p:cNvPr id="100" name="Google Shape;100;p23"/>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1" name="Google Shape;101;p23"/>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102" name="Google Shape;102;p23"/>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3" name="Google Shape;103;p23"/>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4" name="Google Shape;104;p2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105" name="Google Shape;105;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8"/>
        <p:cNvGrpSpPr/>
        <p:nvPr/>
      </p:nvGrpSpPr>
      <p:grpSpPr>
        <a:xfrm>
          <a:off x="0" y="0"/>
          <a:ext cx="0" cy="0"/>
          <a:chOff x="0" y="0"/>
          <a:chExt cx="0" cy="0"/>
        </a:xfrm>
      </p:grpSpPr>
      <p:cxnSp>
        <p:nvCxnSpPr>
          <p:cNvPr id="19" name="Google Shape;19;p3"/>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20" name="Google Shape;20;p3"/>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21" name="Google Shape;21;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6"/>
        <p:cNvGrpSpPr/>
        <p:nvPr/>
      </p:nvGrpSpPr>
      <p:grpSpPr>
        <a:xfrm>
          <a:off x="0" y="0"/>
          <a:ext cx="0" cy="0"/>
          <a:chOff x="0" y="0"/>
          <a:chExt cx="0" cy="0"/>
        </a:xfrm>
      </p:grpSpPr>
      <p:sp>
        <p:nvSpPr>
          <p:cNvPr id="107" name="Google Shape;107;p24"/>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2100"/>
              <a:buNone/>
              <a:defRPr sz="2100"/>
            </a:lvl1pPr>
          </a:lstStyle>
          <a:p>
            <a:endParaRPr/>
          </a:p>
        </p:txBody>
      </p:sp>
      <p:sp>
        <p:nvSpPr>
          <p:cNvPr id="108" name="Google Shape;108;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9"/>
        <p:cNvGrpSpPr/>
        <p:nvPr/>
      </p:nvGrpSpPr>
      <p:grpSpPr>
        <a:xfrm>
          <a:off x="0" y="0"/>
          <a:ext cx="0" cy="0"/>
          <a:chOff x="0" y="0"/>
          <a:chExt cx="0" cy="0"/>
        </a:xfrm>
      </p:grpSpPr>
      <p:sp>
        <p:nvSpPr>
          <p:cNvPr id="110" name="Google Shape;110;p25"/>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5"/>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lstStyle>
            <a:lvl1pPr lvl="0" algn="ctr" rtl="0">
              <a:spcBef>
                <a:spcPts val="0"/>
              </a:spcBef>
              <a:spcAft>
                <a:spcPts val="0"/>
              </a:spcAft>
              <a:buSzPts val="14000"/>
              <a:buNone/>
              <a:defRPr sz="14000" b="1"/>
            </a:lvl1pPr>
            <a:lvl2pPr lvl="1" algn="ctr" rtl="0">
              <a:spcBef>
                <a:spcPts val="0"/>
              </a:spcBef>
              <a:spcAft>
                <a:spcPts val="0"/>
              </a:spcAft>
              <a:buSzPts val="14000"/>
              <a:buNone/>
              <a:defRPr sz="14000" b="1"/>
            </a:lvl2pPr>
            <a:lvl3pPr lvl="2" algn="ctr" rtl="0">
              <a:spcBef>
                <a:spcPts val="0"/>
              </a:spcBef>
              <a:spcAft>
                <a:spcPts val="0"/>
              </a:spcAft>
              <a:buSzPts val="14000"/>
              <a:buNone/>
              <a:defRPr sz="14000" b="1"/>
            </a:lvl3pPr>
            <a:lvl4pPr lvl="3" algn="ctr" rtl="0">
              <a:spcBef>
                <a:spcPts val="0"/>
              </a:spcBef>
              <a:spcAft>
                <a:spcPts val="0"/>
              </a:spcAft>
              <a:buSzPts val="14000"/>
              <a:buNone/>
              <a:defRPr sz="14000" b="1"/>
            </a:lvl4pPr>
            <a:lvl5pPr lvl="4" algn="ctr" rtl="0">
              <a:spcBef>
                <a:spcPts val="0"/>
              </a:spcBef>
              <a:spcAft>
                <a:spcPts val="0"/>
              </a:spcAft>
              <a:buSzPts val="14000"/>
              <a:buNone/>
              <a:defRPr sz="14000" b="1"/>
            </a:lvl5pPr>
            <a:lvl6pPr lvl="5" algn="ctr" rtl="0">
              <a:spcBef>
                <a:spcPts val="0"/>
              </a:spcBef>
              <a:spcAft>
                <a:spcPts val="0"/>
              </a:spcAft>
              <a:buSzPts val="14000"/>
              <a:buNone/>
              <a:defRPr sz="14000" b="1"/>
            </a:lvl6pPr>
            <a:lvl7pPr lvl="6" algn="ctr" rtl="0">
              <a:spcBef>
                <a:spcPts val="0"/>
              </a:spcBef>
              <a:spcAft>
                <a:spcPts val="0"/>
              </a:spcAft>
              <a:buSzPts val="14000"/>
              <a:buNone/>
              <a:defRPr sz="14000" b="1"/>
            </a:lvl7pPr>
            <a:lvl8pPr lvl="7" algn="ctr" rtl="0">
              <a:spcBef>
                <a:spcPts val="0"/>
              </a:spcBef>
              <a:spcAft>
                <a:spcPts val="0"/>
              </a:spcAft>
              <a:buSzPts val="14000"/>
              <a:buNone/>
              <a:defRPr sz="14000" b="1"/>
            </a:lvl8pPr>
            <a:lvl9pPr lvl="8" algn="ctr" rtl="0">
              <a:spcBef>
                <a:spcPts val="0"/>
              </a:spcBef>
              <a:spcAft>
                <a:spcPts val="0"/>
              </a:spcAft>
              <a:buSzPts val="14000"/>
              <a:buNone/>
              <a:defRPr sz="14000" b="1"/>
            </a:lvl9pPr>
          </a:lstStyle>
          <a:p>
            <a:r>
              <a:t>xx%</a:t>
            </a:r>
          </a:p>
        </p:txBody>
      </p:sp>
      <p:sp>
        <p:nvSpPr>
          <p:cNvPr id="112" name="Google Shape;112;p25"/>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13" name="Google Shape;113;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4"/>
        <p:cNvGrpSpPr/>
        <p:nvPr/>
      </p:nvGrpSpPr>
      <p:grpSpPr>
        <a:xfrm>
          <a:off x="0" y="0"/>
          <a:ext cx="0" cy="0"/>
          <a:chOff x="0" y="0"/>
          <a:chExt cx="0" cy="0"/>
        </a:xfrm>
      </p:grpSpPr>
      <p:sp>
        <p:nvSpPr>
          <p:cNvPr id="115" name="Google Shape;115;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6"/>
        <p:cNvGrpSpPr/>
        <p:nvPr/>
      </p:nvGrpSpPr>
      <p:grpSpPr>
        <a:xfrm>
          <a:off x="0" y="0"/>
          <a:ext cx="0" cy="0"/>
          <a:chOff x="0" y="0"/>
          <a:chExt cx="0" cy="0"/>
        </a:xfrm>
      </p:grpSpPr>
      <p:sp>
        <p:nvSpPr>
          <p:cNvPr id="117" name="Google Shape;117;p27"/>
          <p:cNvSpPr txBox="1">
            <a:spLocks noGrp="1"/>
          </p:cNvSpPr>
          <p:nvPr>
            <p:ph type="title"/>
          </p:nvPr>
        </p:nvSpPr>
        <p:spPr>
          <a:xfrm>
            <a:off x="1295400" y="0"/>
            <a:ext cx="6629400" cy="6858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000081"/>
              </a:buClr>
              <a:buSzPts val="2800"/>
              <a:buFont typeface="Calibri"/>
              <a:buNone/>
              <a:defRPr sz="3200" b="1" i="0" u="none" strike="noStrike" cap="none">
                <a:solidFill>
                  <a:srgbClr val="000081"/>
                </a:solidFill>
                <a:latin typeface="Calibri"/>
                <a:ea typeface="Calibri"/>
                <a:cs typeface="Calibri"/>
                <a:sym typeface="Calibri"/>
              </a:defRPr>
            </a:lvl1pPr>
            <a:lvl2pPr marL="0" marR="0" lvl="1" indent="0" algn="ctr" rtl="0">
              <a:spcBef>
                <a:spcPts val="0"/>
              </a:spcBef>
              <a:spcAft>
                <a:spcPts val="0"/>
              </a:spcAft>
              <a:buClr>
                <a:schemeClr val="lt1"/>
              </a:buClr>
              <a:buSzPts val="2800"/>
              <a:buFont typeface="Helvetica Neue"/>
              <a:buNone/>
              <a:defRPr sz="3200" b="1" i="0" u="none" strike="noStrike" cap="none">
                <a:solidFill>
                  <a:schemeClr val="lt1"/>
                </a:solidFill>
                <a:latin typeface="Helvetica Neue"/>
                <a:ea typeface="Helvetica Neue"/>
                <a:cs typeface="Helvetica Neue"/>
                <a:sym typeface="Helvetica Neue"/>
              </a:defRPr>
            </a:lvl2pPr>
            <a:lvl3pPr marL="0" marR="0" lvl="2" indent="0" algn="ctr" rtl="0">
              <a:spcBef>
                <a:spcPts val="0"/>
              </a:spcBef>
              <a:spcAft>
                <a:spcPts val="0"/>
              </a:spcAft>
              <a:buClr>
                <a:schemeClr val="lt1"/>
              </a:buClr>
              <a:buSzPts val="2800"/>
              <a:buFont typeface="Helvetica Neue"/>
              <a:buNone/>
              <a:defRPr sz="3200" b="1" i="0" u="none" strike="noStrike" cap="none">
                <a:solidFill>
                  <a:schemeClr val="lt1"/>
                </a:solidFill>
                <a:latin typeface="Helvetica Neue"/>
                <a:ea typeface="Helvetica Neue"/>
                <a:cs typeface="Helvetica Neue"/>
                <a:sym typeface="Helvetica Neue"/>
              </a:defRPr>
            </a:lvl3pPr>
            <a:lvl4pPr marL="0" marR="0" lvl="3" indent="0" algn="ctr" rtl="0">
              <a:spcBef>
                <a:spcPts val="0"/>
              </a:spcBef>
              <a:spcAft>
                <a:spcPts val="0"/>
              </a:spcAft>
              <a:buClr>
                <a:schemeClr val="lt1"/>
              </a:buClr>
              <a:buSzPts val="2800"/>
              <a:buFont typeface="Helvetica Neue"/>
              <a:buNone/>
              <a:defRPr sz="3200" b="1" i="0" u="none" strike="noStrike" cap="none">
                <a:solidFill>
                  <a:schemeClr val="lt1"/>
                </a:solidFill>
                <a:latin typeface="Helvetica Neue"/>
                <a:ea typeface="Helvetica Neue"/>
                <a:cs typeface="Helvetica Neue"/>
                <a:sym typeface="Helvetica Neue"/>
              </a:defRPr>
            </a:lvl4pPr>
            <a:lvl5pPr marL="0" marR="0" lvl="4" indent="0" algn="ctr" rtl="0">
              <a:spcBef>
                <a:spcPts val="0"/>
              </a:spcBef>
              <a:spcAft>
                <a:spcPts val="0"/>
              </a:spcAft>
              <a:buClr>
                <a:schemeClr val="lt1"/>
              </a:buClr>
              <a:buSzPts val="2800"/>
              <a:buFont typeface="Helvetica Neue"/>
              <a:buNone/>
              <a:defRPr sz="3200" b="1" i="0" u="none" strike="noStrike" cap="none">
                <a:solidFill>
                  <a:schemeClr val="lt1"/>
                </a:solidFill>
                <a:latin typeface="Helvetica Neue"/>
                <a:ea typeface="Helvetica Neue"/>
                <a:cs typeface="Helvetica Neue"/>
                <a:sym typeface="Helvetica Neue"/>
              </a:defRPr>
            </a:lvl5pPr>
            <a:lvl6pPr marL="457200" marR="0" lvl="5" indent="0" algn="ctr" rtl="0">
              <a:spcBef>
                <a:spcPts val="0"/>
              </a:spcBef>
              <a:spcAft>
                <a:spcPts val="0"/>
              </a:spcAft>
              <a:buClr>
                <a:schemeClr val="lt1"/>
              </a:buClr>
              <a:buSzPts val="2800"/>
              <a:buFont typeface="Arial"/>
              <a:buNone/>
              <a:defRPr sz="3200" b="1" i="0" u="none" strike="noStrike" cap="none">
                <a:solidFill>
                  <a:schemeClr val="lt1"/>
                </a:solidFill>
                <a:latin typeface="Arial"/>
                <a:ea typeface="Arial"/>
                <a:cs typeface="Arial"/>
                <a:sym typeface="Arial"/>
              </a:defRPr>
            </a:lvl6pPr>
            <a:lvl7pPr marL="914400" marR="0" lvl="6" indent="0" algn="ctr" rtl="0">
              <a:spcBef>
                <a:spcPts val="0"/>
              </a:spcBef>
              <a:spcAft>
                <a:spcPts val="0"/>
              </a:spcAft>
              <a:buClr>
                <a:schemeClr val="lt1"/>
              </a:buClr>
              <a:buSzPts val="2800"/>
              <a:buFont typeface="Arial"/>
              <a:buNone/>
              <a:defRPr sz="3200" b="1" i="0" u="none" strike="noStrike" cap="none">
                <a:solidFill>
                  <a:schemeClr val="lt1"/>
                </a:solidFill>
                <a:latin typeface="Arial"/>
                <a:ea typeface="Arial"/>
                <a:cs typeface="Arial"/>
                <a:sym typeface="Arial"/>
              </a:defRPr>
            </a:lvl7pPr>
            <a:lvl8pPr marL="1371600" marR="0" lvl="7" indent="0" algn="ctr" rtl="0">
              <a:spcBef>
                <a:spcPts val="0"/>
              </a:spcBef>
              <a:spcAft>
                <a:spcPts val="0"/>
              </a:spcAft>
              <a:buClr>
                <a:schemeClr val="lt1"/>
              </a:buClr>
              <a:buSzPts val="2800"/>
              <a:buFont typeface="Arial"/>
              <a:buNone/>
              <a:defRPr sz="3200" b="1" i="0" u="none" strike="noStrike" cap="none">
                <a:solidFill>
                  <a:schemeClr val="lt1"/>
                </a:solidFill>
                <a:latin typeface="Arial"/>
                <a:ea typeface="Arial"/>
                <a:cs typeface="Arial"/>
                <a:sym typeface="Arial"/>
              </a:defRPr>
            </a:lvl8pPr>
            <a:lvl9pPr marL="1828800" marR="0" lvl="8" indent="0" algn="ctr" rtl="0">
              <a:spcBef>
                <a:spcPts val="0"/>
              </a:spcBef>
              <a:spcAft>
                <a:spcPts val="0"/>
              </a:spcAft>
              <a:buClr>
                <a:schemeClr val="lt1"/>
              </a:buClr>
              <a:buSzPts val="2800"/>
              <a:buFont typeface="Arial"/>
              <a:buNone/>
              <a:defRPr sz="3200" b="1" i="0" u="none" strike="noStrike" cap="none">
                <a:solidFill>
                  <a:schemeClr val="lt1"/>
                </a:solidFill>
                <a:latin typeface="Arial"/>
                <a:ea typeface="Arial"/>
                <a:cs typeface="Arial"/>
                <a:sym typeface="Arial"/>
              </a:defRPr>
            </a:lvl9pPr>
          </a:lstStyle>
          <a:p>
            <a:endParaRPr/>
          </a:p>
        </p:txBody>
      </p:sp>
      <p:sp>
        <p:nvSpPr>
          <p:cNvPr id="118" name="Google Shape;118;p27"/>
          <p:cNvSpPr txBox="1">
            <a:spLocks noGrp="1"/>
          </p:cNvSpPr>
          <p:nvPr>
            <p:ph type="body" idx="1"/>
          </p:nvPr>
        </p:nvSpPr>
        <p:spPr>
          <a:xfrm>
            <a:off x="455612" y="742950"/>
            <a:ext cx="8226300" cy="39432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0"/>
              </a:spcBef>
              <a:spcAft>
                <a:spcPts val="0"/>
              </a:spcAft>
              <a:buClr>
                <a:srgbClr val="000080"/>
              </a:buClr>
              <a:buSzPts val="2380"/>
              <a:buFont typeface="Noto Sans Symbols"/>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1"/>
              </a:buClr>
              <a:buSzPts val="2400"/>
              <a:buFont typeface="Merriweather Sans"/>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0"/>
              </a:spcBef>
              <a:spcAft>
                <a:spcPts val="0"/>
              </a:spcAft>
              <a:buClr>
                <a:schemeClr val="dk1"/>
              </a:buClr>
              <a:buSzPts val="2000"/>
              <a:buFont typeface="Merriweather Sans"/>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0"/>
              </a:spcBef>
              <a:spcAft>
                <a:spcPts val="0"/>
              </a:spcAft>
              <a:buClr>
                <a:schemeClr val="dk1"/>
              </a:buClr>
              <a:buSzPts val="1800"/>
              <a:buFont typeface="Merriweather Sans"/>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0"/>
              </a:spcBef>
              <a:spcAft>
                <a:spcPts val="0"/>
              </a:spcAft>
              <a:buClr>
                <a:schemeClr val="dk1"/>
              </a:buClr>
              <a:buSzPts val="1800"/>
              <a:buFont typeface="Merriweather Sans"/>
              <a:buChar char="-"/>
              <a:defRPr sz="1800" b="0" i="0" u="none" strike="noStrike" cap="none">
                <a:solidFill>
                  <a:schemeClr val="dk1"/>
                </a:solidFill>
                <a:latin typeface="Calibri"/>
                <a:ea typeface="Calibri"/>
                <a:cs typeface="Calibri"/>
                <a:sym typeface="Calibri"/>
              </a:defRPr>
            </a:lvl5pPr>
            <a:lvl6pPr marL="2743200" marR="0" lvl="5"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19" name="Google Shape;119;p27"/>
          <p:cNvSpPr txBox="1">
            <a:spLocks noGrp="1"/>
          </p:cNvSpPr>
          <p:nvPr>
            <p:ph type="sldNum" idx="12"/>
          </p:nvPr>
        </p:nvSpPr>
        <p:spPr>
          <a:xfrm>
            <a:off x="7010400" y="4964906"/>
            <a:ext cx="2133600" cy="1785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Font typeface="Arial Black"/>
              <a:buNone/>
              <a:defRPr sz="2000" b="0" i="0" u="none" strike="noStrike" cap="none">
                <a:solidFill>
                  <a:schemeClr val="dk1"/>
                </a:solidFill>
                <a:latin typeface="Arial Black"/>
                <a:ea typeface="Arial Black"/>
                <a:cs typeface="Arial Black"/>
                <a:sym typeface="Arial Black"/>
              </a:defRPr>
            </a:lvl1pPr>
            <a:lvl2pPr marL="0" marR="0" lvl="1" indent="0" algn="r" rtl="0">
              <a:lnSpc>
                <a:spcPct val="100000"/>
              </a:lnSpc>
              <a:spcBef>
                <a:spcPts val="0"/>
              </a:spcBef>
              <a:spcAft>
                <a:spcPts val="0"/>
              </a:spcAft>
              <a:buClr>
                <a:schemeClr val="dk1"/>
              </a:buClr>
              <a:buFont typeface="Arial Black"/>
              <a:buNone/>
              <a:defRPr sz="2000" b="0" i="0" u="none" strike="noStrike" cap="none">
                <a:solidFill>
                  <a:schemeClr val="dk1"/>
                </a:solidFill>
                <a:latin typeface="Arial Black"/>
                <a:ea typeface="Arial Black"/>
                <a:cs typeface="Arial Black"/>
                <a:sym typeface="Arial Black"/>
              </a:defRPr>
            </a:lvl2pPr>
            <a:lvl3pPr marL="0" marR="0" lvl="2" indent="0" algn="r" rtl="0">
              <a:lnSpc>
                <a:spcPct val="100000"/>
              </a:lnSpc>
              <a:spcBef>
                <a:spcPts val="0"/>
              </a:spcBef>
              <a:spcAft>
                <a:spcPts val="0"/>
              </a:spcAft>
              <a:buClr>
                <a:schemeClr val="dk1"/>
              </a:buClr>
              <a:buFont typeface="Arial Black"/>
              <a:buNone/>
              <a:defRPr sz="2000" b="0" i="0" u="none" strike="noStrike" cap="none">
                <a:solidFill>
                  <a:schemeClr val="dk1"/>
                </a:solidFill>
                <a:latin typeface="Arial Black"/>
                <a:ea typeface="Arial Black"/>
                <a:cs typeface="Arial Black"/>
                <a:sym typeface="Arial Black"/>
              </a:defRPr>
            </a:lvl3pPr>
            <a:lvl4pPr marL="0" marR="0" lvl="3" indent="0" algn="r" rtl="0">
              <a:lnSpc>
                <a:spcPct val="100000"/>
              </a:lnSpc>
              <a:spcBef>
                <a:spcPts val="0"/>
              </a:spcBef>
              <a:spcAft>
                <a:spcPts val="0"/>
              </a:spcAft>
              <a:buClr>
                <a:schemeClr val="dk1"/>
              </a:buClr>
              <a:buFont typeface="Arial Black"/>
              <a:buNone/>
              <a:defRPr sz="2000" b="0" i="0" u="none" strike="noStrike" cap="none">
                <a:solidFill>
                  <a:schemeClr val="dk1"/>
                </a:solidFill>
                <a:latin typeface="Arial Black"/>
                <a:ea typeface="Arial Black"/>
                <a:cs typeface="Arial Black"/>
                <a:sym typeface="Arial Black"/>
              </a:defRPr>
            </a:lvl4pPr>
            <a:lvl5pPr marL="0" marR="0" lvl="4" indent="0" algn="r" rtl="0">
              <a:lnSpc>
                <a:spcPct val="100000"/>
              </a:lnSpc>
              <a:spcBef>
                <a:spcPts val="0"/>
              </a:spcBef>
              <a:spcAft>
                <a:spcPts val="0"/>
              </a:spcAft>
              <a:buClr>
                <a:schemeClr val="dk1"/>
              </a:buClr>
              <a:buFont typeface="Arial Black"/>
              <a:buNone/>
              <a:defRPr sz="2000" b="0" i="0" u="none" strike="noStrike" cap="none">
                <a:solidFill>
                  <a:schemeClr val="dk1"/>
                </a:solidFill>
                <a:latin typeface="Arial Black"/>
                <a:ea typeface="Arial Black"/>
                <a:cs typeface="Arial Black"/>
                <a:sym typeface="Arial Black"/>
              </a:defRPr>
            </a:lvl5pPr>
            <a:lvl6pPr marL="0" marR="0" lvl="5" indent="0" algn="r" rtl="0">
              <a:lnSpc>
                <a:spcPct val="100000"/>
              </a:lnSpc>
              <a:spcBef>
                <a:spcPts val="0"/>
              </a:spcBef>
              <a:spcAft>
                <a:spcPts val="0"/>
              </a:spcAft>
              <a:buClr>
                <a:schemeClr val="dk1"/>
              </a:buClr>
              <a:buFont typeface="Arial Black"/>
              <a:buNone/>
              <a:defRPr sz="2000" b="0" i="0" u="none" strike="noStrike" cap="none">
                <a:solidFill>
                  <a:schemeClr val="dk1"/>
                </a:solidFill>
                <a:latin typeface="Arial Black"/>
                <a:ea typeface="Arial Black"/>
                <a:cs typeface="Arial Black"/>
                <a:sym typeface="Arial Black"/>
              </a:defRPr>
            </a:lvl6pPr>
            <a:lvl7pPr marL="0" marR="0" lvl="6" indent="0" algn="r" rtl="0">
              <a:lnSpc>
                <a:spcPct val="100000"/>
              </a:lnSpc>
              <a:spcBef>
                <a:spcPts val="0"/>
              </a:spcBef>
              <a:spcAft>
                <a:spcPts val="0"/>
              </a:spcAft>
              <a:buClr>
                <a:schemeClr val="dk1"/>
              </a:buClr>
              <a:buFont typeface="Arial Black"/>
              <a:buNone/>
              <a:defRPr sz="2000" b="0" i="0" u="none" strike="noStrike" cap="none">
                <a:solidFill>
                  <a:schemeClr val="dk1"/>
                </a:solidFill>
                <a:latin typeface="Arial Black"/>
                <a:ea typeface="Arial Black"/>
                <a:cs typeface="Arial Black"/>
                <a:sym typeface="Arial Black"/>
              </a:defRPr>
            </a:lvl7pPr>
            <a:lvl8pPr marL="0" marR="0" lvl="7" indent="0" algn="r" rtl="0">
              <a:lnSpc>
                <a:spcPct val="100000"/>
              </a:lnSpc>
              <a:spcBef>
                <a:spcPts val="0"/>
              </a:spcBef>
              <a:spcAft>
                <a:spcPts val="0"/>
              </a:spcAft>
              <a:buClr>
                <a:schemeClr val="dk1"/>
              </a:buClr>
              <a:buFont typeface="Arial Black"/>
              <a:buNone/>
              <a:defRPr sz="2000" b="0" i="0" u="none" strike="noStrike" cap="none">
                <a:solidFill>
                  <a:schemeClr val="dk1"/>
                </a:solidFill>
                <a:latin typeface="Arial Black"/>
                <a:ea typeface="Arial Black"/>
                <a:cs typeface="Arial Black"/>
                <a:sym typeface="Arial Black"/>
              </a:defRPr>
            </a:lvl8pPr>
            <a:lvl9pPr marL="0" marR="0" lvl="8" indent="0" algn="r" rtl="0">
              <a:lnSpc>
                <a:spcPct val="100000"/>
              </a:lnSpc>
              <a:spcBef>
                <a:spcPts val="0"/>
              </a:spcBef>
              <a:spcAft>
                <a:spcPts val="0"/>
              </a:spcAft>
              <a:buClr>
                <a:schemeClr val="dk1"/>
              </a:buClr>
              <a:buFont typeface="Arial Black"/>
              <a:buNone/>
              <a:defRPr sz="20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20"/>
        <p:cNvGrpSpPr/>
        <p:nvPr/>
      </p:nvGrpSpPr>
      <p:grpSpPr>
        <a:xfrm>
          <a:off x="0" y="0"/>
          <a:ext cx="0" cy="0"/>
          <a:chOff x="0" y="0"/>
          <a:chExt cx="0" cy="0"/>
        </a:xfrm>
      </p:grpSpPr>
      <p:sp>
        <p:nvSpPr>
          <p:cNvPr id="121" name="Google Shape;121;p28"/>
          <p:cNvSpPr txBox="1">
            <a:spLocks noGrp="1"/>
          </p:cNvSpPr>
          <p:nvPr>
            <p:ph type="title"/>
          </p:nvPr>
        </p:nvSpPr>
        <p:spPr>
          <a:xfrm>
            <a:off x="1295400" y="0"/>
            <a:ext cx="6629400" cy="6858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000081"/>
              </a:buClr>
              <a:buSzPts val="2800"/>
              <a:buFont typeface="Calibri"/>
              <a:buNone/>
              <a:defRPr sz="3200" b="1" i="0" u="none" strike="noStrike" cap="none">
                <a:solidFill>
                  <a:srgbClr val="000081"/>
                </a:solidFill>
                <a:latin typeface="Calibri"/>
                <a:ea typeface="Calibri"/>
                <a:cs typeface="Calibri"/>
                <a:sym typeface="Calibri"/>
              </a:defRPr>
            </a:lvl1pPr>
            <a:lvl2pPr marL="0" marR="0" lvl="1" indent="0" algn="ctr" rtl="0">
              <a:spcBef>
                <a:spcPts val="0"/>
              </a:spcBef>
              <a:spcAft>
                <a:spcPts val="0"/>
              </a:spcAft>
              <a:buClr>
                <a:schemeClr val="lt1"/>
              </a:buClr>
              <a:buSzPts val="2800"/>
              <a:buFont typeface="Helvetica Neue"/>
              <a:buNone/>
              <a:defRPr sz="3200" b="1" i="0" u="none" strike="noStrike" cap="none">
                <a:solidFill>
                  <a:schemeClr val="lt1"/>
                </a:solidFill>
                <a:latin typeface="Helvetica Neue"/>
                <a:ea typeface="Helvetica Neue"/>
                <a:cs typeface="Helvetica Neue"/>
                <a:sym typeface="Helvetica Neue"/>
              </a:defRPr>
            </a:lvl2pPr>
            <a:lvl3pPr marL="0" marR="0" lvl="2" indent="0" algn="ctr" rtl="0">
              <a:spcBef>
                <a:spcPts val="0"/>
              </a:spcBef>
              <a:spcAft>
                <a:spcPts val="0"/>
              </a:spcAft>
              <a:buClr>
                <a:schemeClr val="lt1"/>
              </a:buClr>
              <a:buSzPts val="2800"/>
              <a:buFont typeface="Helvetica Neue"/>
              <a:buNone/>
              <a:defRPr sz="3200" b="1" i="0" u="none" strike="noStrike" cap="none">
                <a:solidFill>
                  <a:schemeClr val="lt1"/>
                </a:solidFill>
                <a:latin typeface="Helvetica Neue"/>
                <a:ea typeface="Helvetica Neue"/>
                <a:cs typeface="Helvetica Neue"/>
                <a:sym typeface="Helvetica Neue"/>
              </a:defRPr>
            </a:lvl3pPr>
            <a:lvl4pPr marL="0" marR="0" lvl="3" indent="0" algn="ctr" rtl="0">
              <a:spcBef>
                <a:spcPts val="0"/>
              </a:spcBef>
              <a:spcAft>
                <a:spcPts val="0"/>
              </a:spcAft>
              <a:buClr>
                <a:schemeClr val="lt1"/>
              </a:buClr>
              <a:buSzPts val="2800"/>
              <a:buFont typeface="Helvetica Neue"/>
              <a:buNone/>
              <a:defRPr sz="3200" b="1" i="0" u="none" strike="noStrike" cap="none">
                <a:solidFill>
                  <a:schemeClr val="lt1"/>
                </a:solidFill>
                <a:latin typeface="Helvetica Neue"/>
                <a:ea typeface="Helvetica Neue"/>
                <a:cs typeface="Helvetica Neue"/>
                <a:sym typeface="Helvetica Neue"/>
              </a:defRPr>
            </a:lvl4pPr>
            <a:lvl5pPr marL="0" marR="0" lvl="4" indent="0" algn="ctr" rtl="0">
              <a:spcBef>
                <a:spcPts val="0"/>
              </a:spcBef>
              <a:spcAft>
                <a:spcPts val="0"/>
              </a:spcAft>
              <a:buClr>
                <a:schemeClr val="lt1"/>
              </a:buClr>
              <a:buSzPts val="2800"/>
              <a:buFont typeface="Helvetica Neue"/>
              <a:buNone/>
              <a:defRPr sz="3200" b="1" i="0" u="none" strike="noStrike" cap="none">
                <a:solidFill>
                  <a:schemeClr val="lt1"/>
                </a:solidFill>
                <a:latin typeface="Helvetica Neue"/>
                <a:ea typeface="Helvetica Neue"/>
                <a:cs typeface="Helvetica Neue"/>
                <a:sym typeface="Helvetica Neue"/>
              </a:defRPr>
            </a:lvl5pPr>
            <a:lvl6pPr marL="457200" marR="0" lvl="5" indent="0" algn="ctr" rtl="0">
              <a:spcBef>
                <a:spcPts val="0"/>
              </a:spcBef>
              <a:spcAft>
                <a:spcPts val="0"/>
              </a:spcAft>
              <a:buClr>
                <a:schemeClr val="lt1"/>
              </a:buClr>
              <a:buSzPts val="2800"/>
              <a:buFont typeface="Arial"/>
              <a:buNone/>
              <a:defRPr sz="3200" b="1" i="0" u="none" strike="noStrike" cap="none">
                <a:solidFill>
                  <a:schemeClr val="lt1"/>
                </a:solidFill>
                <a:latin typeface="Arial"/>
                <a:ea typeface="Arial"/>
                <a:cs typeface="Arial"/>
                <a:sym typeface="Arial"/>
              </a:defRPr>
            </a:lvl6pPr>
            <a:lvl7pPr marL="914400" marR="0" lvl="6" indent="0" algn="ctr" rtl="0">
              <a:spcBef>
                <a:spcPts val="0"/>
              </a:spcBef>
              <a:spcAft>
                <a:spcPts val="0"/>
              </a:spcAft>
              <a:buClr>
                <a:schemeClr val="lt1"/>
              </a:buClr>
              <a:buSzPts val="2800"/>
              <a:buFont typeface="Arial"/>
              <a:buNone/>
              <a:defRPr sz="3200" b="1" i="0" u="none" strike="noStrike" cap="none">
                <a:solidFill>
                  <a:schemeClr val="lt1"/>
                </a:solidFill>
                <a:latin typeface="Arial"/>
                <a:ea typeface="Arial"/>
                <a:cs typeface="Arial"/>
                <a:sym typeface="Arial"/>
              </a:defRPr>
            </a:lvl7pPr>
            <a:lvl8pPr marL="1371600" marR="0" lvl="7" indent="0" algn="ctr" rtl="0">
              <a:spcBef>
                <a:spcPts val="0"/>
              </a:spcBef>
              <a:spcAft>
                <a:spcPts val="0"/>
              </a:spcAft>
              <a:buClr>
                <a:schemeClr val="lt1"/>
              </a:buClr>
              <a:buSzPts val="2800"/>
              <a:buFont typeface="Arial"/>
              <a:buNone/>
              <a:defRPr sz="3200" b="1" i="0" u="none" strike="noStrike" cap="none">
                <a:solidFill>
                  <a:schemeClr val="lt1"/>
                </a:solidFill>
                <a:latin typeface="Arial"/>
                <a:ea typeface="Arial"/>
                <a:cs typeface="Arial"/>
                <a:sym typeface="Arial"/>
              </a:defRPr>
            </a:lvl8pPr>
            <a:lvl9pPr marL="1828800" marR="0" lvl="8" indent="0" algn="ctr" rtl="0">
              <a:spcBef>
                <a:spcPts val="0"/>
              </a:spcBef>
              <a:spcAft>
                <a:spcPts val="0"/>
              </a:spcAft>
              <a:buClr>
                <a:schemeClr val="lt1"/>
              </a:buClr>
              <a:buSzPts val="2800"/>
              <a:buFont typeface="Arial"/>
              <a:buNone/>
              <a:defRPr sz="3200" b="1" i="0" u="none" strike="noStrike" cap="none">
                <a:solidFill>
                  <a:schemeClr val="lt1"/>
                </a:solidFill>
                <a:latin typeface="Arial"/>
                <a:ea typeface="Arial"/>
                <a:cs typeface="Arial"/>
                <a:sym typeface="Arial"/>
              </a:defRPr>
            </a:lvl9pPr>
          </a:lstStyle>
          <a:p>
            <a:endParaRPr/>
          </a:p>
        </p:txBody>
      </p:sp>
      <p:sp>
        <p:nvSpPr>
          <p:cNvPr id="122" name="Google Shape;122;p28"/>
          <p:cNvSpPr txBox="1">
            <a:spLocks noGrp="1"/>
          </p:cNvSpPr>
          <p:nvPr>
            <p:ph type="sldNum" idx="12"/>
          </p:nvPr>
        </p:nvSpPr>
        <p:spPr>
          <a:xfrm>
            <a:off x="7010400" y="4964906"/>
            <a:ext cx="2133600" cy="1785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Font typeface="Arial Black"/>
              <a:buNone/>
              <a:defRPr sz="2000" b="0" i="0" u="none" strike="noStrike" cap="none">
                <a:solidFill>
                  <a:schemeClr val="dk1"/>
                </a:solidFill>
                <a:latin typeface="Arial Black"/>
                <a:ea typeface="Arial Black"/>
                <a:cs typeface="Arial Black"/>
                <a:sym typeface="Arial Black"/>
              </a:defRPr>
            </a:lvl1pPr>
            <a:lvl2pPr marL="0" marR="0" lvl="1" indent="0" algn="r" rtl="0">
              <a:lnSpc>
                <a:spcPct val="100000"/>
              </a:lnSpc>
              <a:spcBef>
                <a:spcPts val="0"/>
              </a:spcBef>
              <a:spcAft>
                <a:spcPts val="0"/>
              </a:spcAft>
              <a:buClr>
                <a:schemeClr val="dk1"/>
              </a:buClr>
              <a:buFont typeface="Arial Black"/>
              <a:buNone/>
              <a:defRPr sz="2000" b="0" i="0" u="none" strike="noStrike" cap="none">
                <a:solidFill>
                  <a:schemeClr val="dk1"/>
                </a:solidFill>
                <a:latin typeface="Arial Black"/>
                <a:ea typeface="Arial Black"/>
                <a:cs typeface="Arial Black"/>
                <a:sym typeface="Arial Black"/>
              </a:defRPr>
            </a:lvl2pPr>
            <a:lvl3pPr marL="0" marR="0" lvl="2" indent="0" algn="r" rtl="0">
              <a:lnSpc>
                <a:spcPct val="100000"/>
              </a:lnSpc>
              <a:spcBef>
                <a:spcPts val="0"/>
              </a:spcBef>
              <a:spcAft>
                <a:spcPts val="0"/>
              </a:spcAft>
              <a:buClr>
                <a:schemeClr val="dk1"/>
              </a:buClr>
              <a:buFont typeface="Arial Black"/>
              <a:buNone/>
              <a:defRPr sz="2000" b="0" i="0" u="none" strike="noStrike" cap="none">
                <a:solidFill>
                  <a:schemeClr val="dk1"/>
                </a:solidFill>
                <a:latin typeface="Arial Black"/>
                <a:ea typeface="Arial Black"/>
                <a:cs typeface="Arial Black"/>
                <a:sym typeface="Arial Black"/>
              </a:defRPr>
            </a:lvl3pPr>
            <a:lvl4pPr marL="0" marR="0" lvl="3" indent="0" algn="r" rtl="0">
              <a:lnSpc>
                <a:spcPct val="100000"/>
              </a:lnSpc>
              <a:spcBef>
                <a:spcPts val="0"/>
              </a:spcBef>
              <a:spcAft>
                <a:spcPts val="0"/>
              </a:spcAft>
              <a:buClr>
                <a:schemeClr val="dk1"/>
              </a:buClr>
              <a:buFont typeface="Arial Black"/>
              <a:buNone/>
              <a:defRPr sz="2000" b="0" i="0" u="none" strike="noStrike" cap="none">
                <a:solidFill>
                  <a:schemeClr val="dk1"/>
                </a:solidFill>
                <a:latin typeface="Arial Black"/>
                <a:ea typeface="Arial Black"/>
                <a:cs typeface="Arial Black"/>
                <a:sym typeface="Arial Black"/>
              </a:defRPr>
            </a:lvl4pPr>
            <a:lvl5pPr marL="0" marR="0" lvl="4" indent="0" algn="r" rtl="0">
              <a:lnSpc>
                <a:spcPct val="100000"/>
              </a:lnSpc>
              <a:spcBef>
                <a:spcPts val="0"/>
              </a:spcBef>
              <a:spcAft>
                <a:spcPts val="0"/>
              </a:spcAft>
              <a:buClr>
                <a:schemeClr val="dk1"/>
              </a:buClr>
              <a:buFont typeface="Arial Black"/>
              <a:buNone/>
              <a:defRPr sz="2000" b="0" i="0" u="none" strike="noStrike" cap="none">
                <a:solidFill>
                  <a:schemeClr val="dk1"/>
                </a:solidFill>
                <a:latin typeface="Arial Black"/>
                <a:ea typeface="Arial Black"/>
                <a:cs typeface="Arial Black"/>
                <a:sym typeface="Arial Black"/>
              </a:defRPr>
            </a:lvl5pPr>
            <a:lvl6pPr marL="0" marR="0" lvl="5" indent="0" algn="r" rtl="0">
              <a:lnSpc>
                <a:spcPct val="100000"/>
              </a:lnSpc>
              <a:spcBef>
                <a:spcPts val="0"/>
              </a:spcBef>
              <a:spcAft>
                <a:spcPts val="0"/>
              </a:spcAft>
              <a:buClr>
                <a:schemeClr val="dk1"/>
              </a:buClr>
              <a:buFont typeface="Arial Black"/>
              <a:buNone/>
              <a:defRPr sz="2000" b="0" i="0" u="none" strike="noStrike" cap="none">
                <a:solidFill>
                  <a:schemeClr val="dk1"/>
                </a:solidFill>
                <a:latin typeface="Arial Black"/>
                <a:ea typeface="Arial Black"/>
                <a:cs typeface="Arial Black"/>
                <a:sym typeface="Arial Black"/>
              </a:defRPr>
            </a:lvl6pPr>
            <a:lvl7pPr marL="0" marR="0" lvl="6" indent="0" algn="r" rtl="0">
              <a:lnSpc>
                <a:spcPct val="100000"/>
              </a:lnSpc>
              <a:spcBef>
                <a:spcPts val="0"/>
              </a:spcBef>
              <a:spcAft>
                <a:spcPts val="0"/>
              </a:spcAft>
              <a:buClr>
                <a:schemeClr val="dk1"/>
              </a:buClr>
              <a:buFont typeface="Arial Black"/>
              <a:buNone/>
              <a:defRPr sz="2000" b="0" i="0" u="none" strike="noStrike" cap="none">
                <a:solidFill>
                  <a:schemeClr val="dk1"/>
                </a:solidFill>
                <a:latin typeface="Arial Black"/>
                <a:ea typeface="Arial Black"/>
                <a:cs typeface="Arial Black"/>
                <a:sym typeface="Arial Black"/>
              </a:defRPr>
            </a:lvl7pPr>
            <a:lvl8pPr marL="0" marR="0" lvl="7" indent="0" algn="r" rtl="0">
              <a:lnSpc>
                <a:spcPct val="100000"/>
              </a:lnSpc>
              <a:spcBef>
                <a:spcPts val="0"/>
              </a:spcBef>
              <a:spcAft>
                <a:spcPts val="0"/>
              </a:spcAft>
              <a:buClr>
                <a:schemeClr val="dk1"/>
              </a:buClr>
              <a:buFont typeface="Arial Black"/>
              <a:buNone/>
              <a:defRPr sz="2000" b="0" i="0" u="none" strike="noStrike" cap="none">
                <a:solidFill>
                  <a:schemeClr val="dk1"/>
                </a:solidFill>
                <a:latin typeface="Arial Black"/>
                <a:ea typeface="Arial Black"/>
                <a:cs typeface="Arial Black"/>
                <a:sym typeface="Arial Black"/>
              </a:defRPr>
            </a:lvl8pPr>
            <a:lvl9pPr marL="0" marR="0" lvl="8" indent="0" algn="r" rtl="0">
              <a:lnSpc>
                <a:spcPct val="100000"/>
              </a:lnSpc>
              <a:spcBef>
                <a:spcPts val="0"/>
              </a:spcBef>
              <a:spcAft>
                <a:spcPts val="0"/>
              </a:spcAft>
              <a:buClr>
                <a:schemeClr val="dk1"/>
              </a:buClr>
              <a:buFont typeface="Arial Black"/>
              <a:buNone/>
              <a:defRPr sz="20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27"/>
        <p:cNvGrpSpPr/>
        <p:nvPr/>
      </p:nvGrpSpPr>
      <p:grpSpPr>
        <a:xfrm>
          <a:off x="0" y="0"/>
          <a:ext cx="0" cy="0"/>
          <a:chOff x="0" y="0"/>
          <a:chExt cx="0" cy="0"/>
        </a:xfrm>
      </p:grpSpPr>
      <p:cxnSp>
        <p:nvCxnSpPr>
          <p:cNvPr id="128" name="Google Shape;128;p30"/>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29" name="Google Shape;129;p30"/>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30" name="Google Shape;130;p30"/>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chemeClr val="lt1"/>
              </a:buClr>
              <a:buSzPts val="2400"/>
              <a:buNone/>
              <a:defRPr sz="2400">
                <a:solidFill>
                  <a:schemeClr val="l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1" name="Google Shape;131;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32"/>
        <p:cNvGrpSpPr/>
        <p:nvPr/>
      </p:nvGrpSpPr>
      <p:grpSpPr>
        <a:xfrm>
          <a:off x="0" y="0"/>
          <a:ext cx="0" cy="0"/>
          <a:chOff x="0" y="0"/>
          <a:chExt cx="0" cy="0"/>
        </a:xfrm>
      </p:grpSpPr>
      <p:cxnSp>
        <p:nvCxnSpPr>
          <p:cNvPr id="133" name="Google Shape;133;p31"/>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34" name="Google Shape;134;p31"/>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35" name="Google Shape;135;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6"/>
        <p:cNvGrpSpPr/>
        <p:nvPr/>
      </p:nvGrpSpPr>
      <p:grpSpPr>
        <a:xfrm>
          <a:off x="0" y="0"/>
          <a:ext cx="0" cy="0"/>
          <a:chOff x="0" y="0"/>
          <a:chExt cx="0" cy="0"/>
        </a:xfrm>
      </p:grpSpPr>
      <p:sp>
        <p:nvSpPr>
          <p:cNvPr id="137" name="Google Shape;137;p32"/>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9" name="Google Shape;139;p32"/>
          <p:cNvSpPr txBox="1">
            <a:spLocks noGrp="1"/>
          </p:cNvSpPr>
          <p:nvPr>
            <p:ph type="body" idx="1"/>
          </p:nvPr>
        </p:nvSpPr>
        <p:spPr>
          <a:xfrm>
            <a:off x="196025" y="1115300"/>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AutoNum type="arabicParenR"/>
              <a:defRPr/>
            </a:lvl1pPr>
            <a:lvl2pPr marL="914400" lvl="1" indent="-317500" rtl="0">
              <a:spcBef>
                <a:spcPts val="1600"/>
              </a:spcBef>
              <a:spcAft>
                <a:spcPts val="0"/>
              </a:spcAft>
              <a:buSzPts val="1400"/>
              <a:buAutoNum type="alphaLcParenR"/>
              <a:defRPr/>
            </a:lvl2pPr>
            <a:lvl3pPr marL="1371600" lvl="2" indent="-317500" rtl="0">
              <a:spcBef>
                <a:spcPts val="1600"/>
              </a:spcBef>
              <a:spcAft>
                <a:spcPts val="0"/>
              </a:spcAft>
              <a:buSzPts val="1400"/>
              <a:buAutoNum type="romanLcParenR"/>
              <a:defRPr/>
            </a:lvl3pPr>
            <a:lvl4pPr marL="1828800" lvl="3" indent="-317500" rtl="0">
              <a:spcBef>
                <a:spcPts val="1600"/>
              </a:spcBef>
              <a:spcAft>
                <a:spcPts val="0"/>
              </a:spcAft>
              <a:buSzPts val="1400"/>
              <a:buAutoNum type="arabicParenBoth"/>
              <a:defRPr/>
            </a:lvl4pPr>
            <a:lvl5pPr marL="2286000" lvl="4" indent="-317500" rtl="0">
              <a:spcBef>
                <a:spcPts val="1600"/>
              </a:spcBef>
              <a:spcAft>
                <a:spcPts val="0"/>
              </a:spcAft>
              <a:buSzPts val="1400"/>
              <a:buAutoNum type="alphaLcParenBoth"/>
              <a:defRPr/>
            </a:lvl5pPr>
            <a:lvl6pPr marL="2743200" lvl="5" indent="-317500" rtl="0">
              <a:spcBef>
                <a:spcPts val="1600"/>
              </a:spcBef>
              <a:spcAft>
                <a:spcPts val="0"/>
              </a:spcAft>
              <a:buSzPts val="1400"/>
              <a:buAutoNum type="romanLcParenBoth"/>
              <a:defRPr/>
            </a:lvl6pPr>
            <a:lvl7pPr marL="3200400" lvl="6" indent="-317500" rtl="0">
              <a:spcBef>
                <a:spcPts val="1600"/>
              </a:spcBef>
              <a:spcAft>
                <a:spcPts val="0"/>
              </a:spcAft>
              <a:buSzPts val="1400"/>
              <a:buAutoNum type="arabicPeriod"/>
              <a:defRPr/>
            </a:lvl7pPr>
            <a:lvl8pPr marL="3657600" lvl="7" indent="-317500" rtl="0">
              <a:spcBef>
                <a:spcPts val="1600"/>
              </a:spcBef>
              <a:spcAft>
                <a:spcPts val="0"/>
              </a:spcAft>
              <a:buSzPts val="1400"/>
              <a:buAutoNum type="alphaLcPeriod"/>
              <a:defRPr/>
            </a:lvl8pPr>
            <a:lvl9pPr marL="4114800" lvl="8" indent="-317500" rtl="0">
              <a:spcBef>
                <a:spcPts val="1600"/>
              </a:spcBef>
              <a:spcAft>
                <a:spcPts val="1600"/>
              </a:spcAft>
              <a:buSzPts val="1400"/>
              <a:buAutoNum type="romanLcPeriod"/>
              <a:defRPr/>
            </a:lvl9pPr>
          </a:lstStyle>
          <a:p>
            <a:endParaRPr/>
          </a:p>
        </p:txBody>
      </p:sp>
      <p:sp>
        <p:nvSpPr>
          <p:cNvPr id="140" name="Google Shape;140;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1"/>
        <p:cNvGrpSpPr/>
        <p:nvPr/>
      </p:nvGrpSpPr>
      <p:grpSpPr>
        <a:xfrm>
          <a:off x="0" y="0"/>
          <a:ext cx="0" cy="0"/>
          <a:chOff x="0" y="0"/>
          <a:chExt cx="0" cy="0"/>
        </a:xfrm>
      </p:grpSpPr>
      <p:sp>
        <p:nvSpPr>
          <p:cNvPr id="142" name="Google Shape;142;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3" name="Google Shape;143;p3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44" name="Google Shape;144;p3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45" name="Google Shape;145;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6"/>
        <p:cNvGrpSpPr/>
        <p:nvPr/>
      </p:nvGrpSpPr>
      <p:grpSpPr>
        <a:xfrm>
          <a:off x="0" y="0"/>
          <a:ext cx="0" cy="0"/>
          <a:chOff x="0" y="0"/>
          <a:chExt cx="0" cy="0"/>
        </a:xfrm>
      </p:grpSpPr>
      <p:sp>
        <p:nvSpPr>
          <p:cNvPr id="147" name="Google Shape;147;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8" name="Google Shape;148;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96025" y="1115300"/>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AutoNum type="arabicParenR"/>
              <a:defRPr/>
            </a:lvl1pPr>
            <a:lvl2pPr marL="914400" lvl="1" indent="-317500" rtl="0">
              <a:spcBef>
                <a:spcPts val="1600"/>
              </a:spcBef>
              <a:spcAft>
                <a:spcPts val="0"/>
              </a:spcAft>
              <a:buSzPts val="1400"/>
              <a:buAutoNum type="alphaLcParenR"/>
              <a:defRPr/>
            </a:lvl2pPr>
            <a:lvl3pPr marL="1371600" lvl="2" indent="-317500" rtl="0">
              <a:spcBef>
                <a:spcPts val="1600"/>
              </a:spcBef>
              <a:spcAft>
                <a:spcPts val="0"/>
              </a:spcAft>
              <a:buSzPts val="1400"/>
              <a:buAutoNum type="romanLcParenR"/>
              <a:defRPr/>
            </a:lvl3pPr>
            <a:lvl4pPr marL="1828800" lvl="3" indent="-317500" rtl="0">
              <a:spcBef>
                <a:spcPts val="1600"/>
              </a:spcBef>
              <a:spcAft>
                <a:spcPts val="0"/>
              </a:spcAft>
              <a:buSzPts val="1400"/>
              <a:buAutoNum type="arabicParenBoth"/>
              <a:defRPr/>
            </a:lvl4pPr>
            <a:lvl5pPr marL="2286000" lvl="4" indent="-317500" rtl="0">
              <a:spcBef>
                <a:spcPts val="1600"/>
              </a:spcBef>
              <a:spcAft>
                <a:spcPts val="0"/>
              </a:spcAft>
              <a:buSzPts val="1400"/>
              <a:buAutoNum type="alphaLcParenBoth"/>
              <a:defRPr/>
            </a:lvl5pPr>
            <a:lvl6pPr marL="2743200" lvl="5" indent="-317500" rtl="0">
              <a:spcBef>
                <a:spcPts val="1600"/>
              </a:spcBef>
              <a:spcAft>
                <a:spcPts val="0"/>
              </a:spcAft>
              <a:buSzPts val="1400"/>
              <a:buAutoNum type="romanLcParenBoth"/>
              <a:defRPr/>
            </a:lvl6pPr>
            <a:lvl7pPr marL="3200400" lvl="6" indent="-317500" rtl="0">
              <a:spcBef>
                <a:spcPts val="1600"/>
              </a:spcBef>
              <a:spcAft>
                <a:spcPts val="0"/>
              </a:spcAft>
              <a:buSzPts val="1400"/>
              <a:buAutoNum type="arabicPeriod"/>
              <a:defRPr/>
            </a:lvl7pPr>
            <a:lvl8pPr marL="3657600" lvl="7" indent="-317500" rtl="0">
              <a:spcBef>
                <a:spcPts val="1600"/>
              </a:spcBef>
              <a:spcAft>
                <a:spcPts val="0"/>
              </a:spcAft>
              <a:buSzPts val="1400"/>
              <a:buAutoNum type="alphaLcPeriod"/>
              <a:defRPr/>
            </a:lvl8pPr>
            <a:lvl9pPr marL="4114800" lvl="8" indent="-317500" rtl="0">
              <a:spcBef>
                <a:spcPts val="1600"/>
              </a:spcBef>
              <a:spcAft>
                <a:spcPts val="1600"/>
              </a:spcAft>
              <a:buSzPts val="1400"/>
              <a:buAutoNum type="romanLcPeriod"/>
              <a:defRPr/>
            </a:lvl9pPr>
          </a:lstStyle>
          <a:p>
            <a:endParaRPr/>
          </a:p>
        </p:txBody>
      </p:sp>
      <p:sp>
        <p:nvSpPr>
          <p:cNvPr id="26" name="Google Shape;2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9"/>
        <p:cNvGrpSpPr/>
        <p:nvPr/>
      </p:nvGrpSpPr>
      <p:grpSpPr>
        <a:xfrm>
          <a:off x="0" y="0"/>
          <a:ext cx="0" cy="0"/>
          <a:chOff x="0" y="0"/>
          <a:chExt cx="0" cy="0"/>
        </a:xfrm>
      </p:grpSpPr>
      <p:sp>
        <p:nvSpPr>
          <p:cNvPr id="150" name="Google Shape;150;p35"/>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1" name="Google Shape;151;p35"/>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52" name="Google Shape;152;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153"/>
        <p:cNvGrpSpPr/>
        <p:nvPr/>
      </p:nvGrpSpPr>
      <p:grpSpPr>
        <a:xfrm>
          <a:off x="0" y="0"/>
          <a:ext cx="0" cy="0"/>
          <a:chOff x="0" y="0"/>
          <a:chExt cx="0" cy="0"/>
        </a:xfrm>
      </p:grpSpPr>
      <p:sp>
        <p:nvSpPr>
          <p:cNvPr id="154" name="Google Shape;154;p36"/>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55" name="Google Shape;155;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6"/>
        <p:cNvGrpSpPr/>
        <p:nvPr/>
      </p:nvGrpSpPr>
      <p:grpSpPr>
        <a:xfrm>
          <a:off x="0" y="0"/>
          <a:ext cx="0" cy="0"/>
          <a:chOff x="0" y="0"/>
          <a:chExt cx="0" cy="0"/>
        </a:xfrm>
      </p:grpSpPr>
      <p:sp>
        <p:nvSpPr>
          <p:cNvPr id="157" name="Google Shape;157;p37"/>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8" name="Google Shape;158;p37"/>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159" name="Google Shape;159;p37"/>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60" name="Google Shape;160;p37"/>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61" name="Google Shape;161;p37"/>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162" name="Google Shape;162;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3"/>
        <p:cNvGrpSpPr/>
        <p:nvPr/>
      </p:nvGrpSpPr>
      <p:grpSpPr>
        <a:xfrm>
          <a:off x="0" y="0"/>
          <a:ext cx="0" cy="0"/>
          <a:chOff x="0" y="0"/>
          <a:chExt cx="0" cy="0"/>
        </a:xfrm>
      </p:grpSpPr>
      <p:sp>
        <p:nvSpPr>
          <p:cNvPr id="164" name="Google Shape;164;p38"/>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2100"/>
              <a:buNone/>
              <a:defRPr sz="2100"/>
            </a:lvl1pPr>
          </a:lstStyle>
          <a:p>
            <a:endParaRPr/>
          </a:p>
        </p:txBody>
      </p:sp>
      <p:sp>
        <p:nvSpPr>
          <p:cNvPr id="165" name="Google Shape;165;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6"/>
        <p:cNvGrpSpPr/>
        <p:nvPr/>
      </p:nvGrpSpPr>
      <p:grpSpPr>
        <a:xfrm>
          <a:off x="0" y="0"/>
          <a:ext cx="0" cy="0"/>
          <a:chOff x="0" y="0"/>
          <a:chExt cx="0" cy="0"/>
        </a:xfrm>
      </p:grpSpPr>
      <p:sp>
        <p:nvSpPr>
          <p:cNvPr id="167" name="Google Shape;167;p39"/>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9"/>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lstStyle>
            <a:lvl1pPr lvl="0" algn="ctr" rtl="0">
              <a:spcBef>
                <a:spcPts val="0"/>
              </a:spcBef>
              <a:spcAft>
                <a:spcPts val="0"/>
              </a:spcAft>
              <a:buSzPts val="14000"/>
              <a:buNone/>
              <a:defRPr sz="14000" b="1"/>
            </a:lvl1pPr>
            <a:lvl2pPr lvl="1" algn="ctr" rtl="0">
              <a:spcBef>
                <a:spcPts val="0"/>
              </a:spcBef>
              <a:spcAft>
                <a:spcPts val="0"/>
              </a:spcAft>
              <a:buSzPts val="14000"/>
              <a:buNone/>
              <a:defRPr sz="14000" b="1"/>
            </a:lvl2pPr>
            <a:lvl3pPr lvl="2" algn="ctr" rtl="0">
              <a:spcBef>
                <a:spcPts val="0"/>
              </a:spcBef>
              <a:spcAft>
                <a:spcPts val="0"/>
              </a:spcAft>
              <a:buSzPts val="14000"/>
              <a:buNone/>
              <a:defRPr sz="14000" b="1"/>
            </a:lvl3pPr>
            <a:lvl4pPr lvl="3" algn="ctr" rtl="0">
              <a:spcBef>
                <a:spcPts val="0"/>
              </a:spcBef>
              <a:spcAft>
                <a:spcPts val="0"/>
              </a:spcAft>
              <a:buSzPts val="14000"/>
              <a:buNone/>
              <a:defRPr sz="14000" b="1"/>
            </a:lvl4pPr>
            <a:lvl5pPr lvl="4" algn="ctr" rtl="0">
              <a:spcBef>
                <a:spcPts val="0"/>
              </a:spcBef>
              <a:spcAft>
                <a:spcPts val="0"/>
              </a:spcAft>
              <a:buSzPts val="14000"/>
              <a:buNone/>
              <a:defRPr sz="14000" b="1"/>
            </a:lvl5pPr>
            <a:lvl6pPr lvl="5" algn="ctr" rtl="0">
              <a:spcBef>
                <a:spcPts val="0"/>
              </a:spcBef>
              <a:spcAft>
                <a:spcPts val="0"/>
              </a:spcAft>
              <a:buSzPts val="14000"/>
              <a:buNone/>
              <a:defRPr sz="14000" b="1"/>
            </a:lvl6pPr>
            <a:lvl7pPr lvl="6" algn="ctr" rtl="0">
              <a:spcBef>
                <a:spcPts val="0"/>
              </a:spcBef>
              <a:spcAft>
                <a:spcPts val="0"/>
              </a:spcAft>
              <a:buSzPts val="14000"/>
              <a:buNone/>
              <a:defRPr sz="14000" b="1"/>
            </a:lvl7pPr>
            <a:lvl8pPr lvl="7" algn="ctr" rtl="0">
              <a:spcBef>
                <a:spcPts val="0"/>
              </a:spcBef>
              <a:spcAft>
                <a:spcPts val="0"/>
              </a:spcAft>
              <a:buSzPts val="14000"/>
              <a:buNone/>
              <a:defRPr sz="14000" b="1"/>
            </a:lvl8pPr>
            <a:lvl9pPr lvl="8" algn="ctr" rtl="0">
              <a:spcBef>
                <a:spcPts val="0"/>
              </a:spcBef>
              <a:spcAft>
                <a:spcPts val="0"/>
              </a:spcAft>
              <a:buSzPts val="14000"/>
              <a:buNone/>
              <a:defRPr sz="14000" b="1"/>
            </a:lvl9pPr>
          </a:lstStyle>
          <a:p>
            <a:r>
              <a:t>xx%</a:t>
            </a:r>
          </a:p>
        </p:txBody>
      </p:sp>
      <p:sp>
        <p:nvSpPr>
          <p:cNvPr id="169" name="Google Shape;169;p39"/>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70" name="Google Shape;170;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3"/>
        <p:cNvGrpSpPr/>
        <p:nvPr/>
      </p:nvGrpSpPr>
      <p:grpSpPr>
        <a:xfrm>
          <a:off x="0" y="0"/>
          <a:ext cx="0" cy="0"/>
          <a:chOff x="0" y="0"/>
          <a:chExt cx="0" cy="0"/>
        </a:xfrm>
      </p:grpSpPr>
      <p:sp>
        <p:nvSpPr>
          <p:cNvPr id="174" name="Google Shape;174;p41"/>
          <p:cNvSpPr txBox="1">
            <a:spLocks noGrp="1"/>
          </p:cNvSpPr>
          <p:nvPr>
            <p:ph type="title"/>
          </p:nvPr>
        </p:nvSpPr>
        <p:spPr>
          <a:xfrm>
            <a:off x="1295400" y="0"/>
            <a:ext cx="6629400" cy="6858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000081"/>
              </a:buClr>
              <a:buSzPts val="2800"/>
              <a:buFont typeface="Calibri"/>
              <a:buNone/>
              <a:defRPr sz="3200" b="1" i="0" u="none" strike="noStrike" cap="none">
                <a:solidFill>
                  <a:srgbClr val="000081"/>
                </a:solidFill>
                <a:latin typeface="Calibri"/>
                <a:ea typeface="Calibri"/>
                <a:cs typeface="Calibri"/>
                <a:sym typeface="Calibri"/>
              </a:defRPr>
            </a:lvl1pPr>
            <a:lvl2pPr marL="0" marR="0" lvl="1" indent="0" algn="ctr" rtl="0">
              <a:spcBef>
                <a:spcPts val="0"/>
              </a:spcBef>
              <a:spcAft>
                <a:spcPts val="0"/>
              </a:spcAft>
              <a:buClr>
                <a:schemeClr val="lt1"/>
              </a:buClr>
              <a:buSzPts val="2800"/>
              <a:buFont typeface="Helvetica Neue"/>
              <a:buNone/>
              <a:defRPr sz="3200" b="1" i="0" u="none" strike="noStrike" cap="none">
                <a:solidFill>
                  <a:schemeClr val="lt1"/>
                </a:solidFill>
                <a:latin typeface="Helvetica Neue"/>
                <a:ea typeface="Helvetica Neue"/>
                <a:cs typeface="Helvetica Neue"/>
                <a:sym typeface="Helvetica Neue"/>
              </a:defRPr>
            </a:lvl2pPr>
            <a:lvl3pPr marL="0" marR="0" lvl="2" indent="0" algn="ctr" rtl="0">
              <a:spcBef>
                <a:spcPts val="0"/>
              </a:spcBef>
              <a:spcAft>
                <a:spcPts val="0"/>
              </a:spcAft>
              <a:buClr>
                <a:schemeClr val="lt1"/>
              </a:buClr>
              <a:buSzPts val="2800"/>
              <a:buFont typeface="Helvetica Neue"/>
              <a:buNone/>
              <a:defRPr sz="3200" b="1" i="0" u="none" strike="noStrike" cap="none">
                <a:solidFill>
                  <a:schemeClr val="lt1"/>
                </a:solidFill>
                <a:latin typeface="Helvetica Neue"/>
                <a:ea typeface="Helvetica Neue"/>
                <a:cs typeface="Helvetica Neue"/>
                <a:sym typeface="Helvetica Neue"/>
              </a:defRPr>
            </a:lvl3pPr>
            <a:lvl4pPr marL="0" marR="0" lvl="3" indent="0" algn="ctr" rtl="0">
              <a:spcBef>
                <a:spcPts val="0"/>
              </a:spcBef>
              <a:spcAft>
                <a:spcPts val="0"/>
              </a:spcAft>
              <a:buClr>
                <a:schemeClr val="lt1"/>
              </a:buClr>
              <a:buSzPts val="2800"/>
              <a:buFont typeface="Helvetica Neue"/>
              <a:buNone/>
              <a:defRPr sz="3200" b="1" i="0" u="none" strike="noStrike" cap="none">
                <a:solidFill>
                  <a:schemeClr val="lt1"/>
                </a:solidFill>
                <a:latin typeface="Helvetica Neue"/>
                <a:ea typeface="Helvetica Neue"/>
                <a:cs typeface="Helvetica Neue"/>
                <a:sym typeface="Helvetica Neue"/>
              </a:defRPr>
            </a:lvl4pPr>
            <a:lvl5pPr marL="0" marR="0" lvl="4" indent="0" algn="ctr" rtl="0">
              <a:spcBef>
                <a:spcPts val="0"/>
              </a:spcBef>
              <a:spcAft>
                <a:spcPts val="0"/>
              </a:spcAft>
              <a:buClr>
                <a:schemeClr val="lt1"/>
              </a:buClr>
              <a:buSzPts val="2800"/>
              <a:buFont typeface="Helvetica Neue"/>
              <a:buNone/>
              <a:defRPr sz="3200" b="1" i="0" u="none" strike="noStrike" cap="none">
                <a:solidFill>
                  <a:schemeClr val="lt1"/>
                </a:solidFill>
                <a:latin typeface="Helvetica Neue"/>
                <a:ea typeface="Helvetica Neue"/>
                <a:cs typeface="Helvetica Neue"/>
                <a:sym typeface="Helvetica Neue"/>
              </a:defRPr>
            </a:lvl5pPr>
            <a:lvl6pPr marL="457200" marR="0" lvl="5" indent="0" algn="ctr" rtl="0">
              <a:spcBef>
                <a:spcPts val="0"/>
              </a:spcBef>
              <a:spcAft>
                <a:spcPts val="0"/>
              </a:spcAft>
              <a:buClr>
                <a:schemeClr val="lt1"/>
              </a:buClr>
              <a:buSzPts val="2800"/>
              <a:buFont typeface="Arial"/>
              <a:buNone/>
              <a:defRPr sz="3200" b="1" i="0" u="none" strike="noStrike" cap="none">
                <a:solidFill>
                  <a:schemeClr val="lt1"/>
                </a:solidFill>
                <a:latin typeface="Arial"/>
                <a:ea typeface="Arial"/>
                <a:cs typeface="Arial"/>
                <a:sym typeface="Arial"/>
              </a:defRPr>
            </a:lvl6pPr>
            <a:lvl7pPr marL="914400" marR="0" lvl="6" indent="0" algn="ctr" rtl="0">
              <a:spcBef>
                <a:spcPts val="0"/>
              </a:spcBef>
              <a:spcAft>
                <a:spcPts val="0"/>
              </a:spcAft>
              <a:buClr>
                <a:schemeClr val="lt1"/>
              </a:buClr>
              <a:buSzPts val="2800"/>
              <a:buFont typeface="Arial"/>
              <a:buNone/>
              <a:defRPr sz="3200" b="1" i="0" u="none" strike="noStrike" cap="none">
                <a:solidFill>
                  <a:schemeClr val="lt1"/>
                </a:solidFill>
                <a:latin typeface="Arial"/>
                <a:ea typeface="Arial"/>
                <a:cs typeface="Arial"/>
                <a:sym typeface="Arial"/>
              </a:defRPr>
            </a:lvl7pPr>
            <a:lvl8pPr marL="1371600" marR="0" lvl="7" indent="0" algn="ctr" rtl="0">
              <a:spcBef>
                <a:spcPts val="0"/>
              </a:spcBef>
              <a:spcAft>
                <a:spcPts val="0"/>
              </a:spcAft>
              <a:buClr>
                <a:schemeClr val="lt1"/>
              </a:buClr>
              <a:buSzPts val="2800"/>
              <a:buFont typeface="Arial"/>
              <a:buNone/>
              <a:defRPr sz="3200" b="1" i="0" u="none" strike="noStrike" cap="none">
                <a:solidFill>
                  <a:schemeClr val="lt1"/>
                </a:solidFill>
                <a:latin typeface="Arial"/>
                <a:ea typeface="Arial"/>
                <a:cs typeface="Arial"/>
                <a:sym typeface="Arial"/>
              </a:defRPr>
            </a:lvl8pPr>
            <a:lvl9pPr marL="1828800" marR="0" lvl="8" indent="0" algn="ctr" rtl="0">
              <a:spcBef>
                <a:spcPts val="0"/>
              </a:spcBef>
              <a:spcAft>
                <a:spcPts val="0"/>
              </a:spcAft>
              <a:buClr>
                <a:schemeClr val="lt1"/>
              </a:buClr>
              <a:buSzPts val="2800"/>
              <a:buFont typeface="Arial"/>
              <a:buNone/>
              <a:defRPr sz="3200" b="1" i="0" u="none" strike="noStrike" cap="none">
                <a:solidFill>
                  <a:schemeClr val="lt1"/>
                </a:solidFill>
                <a:latin typeface="Arial"/>
                <a:ea typeface="Arial"/>
                <a:cs typeface="Arial"/>
                <a:sym typeface="Arial"/>
              </a:defRPr>
            </a:lvl9pPr>
          </a:lstStyle>
          <a:p>
            <a:endParaRPr/>
          </a:p>
        </p:txBody>
      </p:sp>
      <p:sp>
        <p:nvSpPr>
          <p:cNvPr id="175" name="Google Shape;175;p41"/>
          <p:cNvSpPr txBox="1">
            <a:spLocks noGrp="1"/>
          </p:cNvSpPr>
          <p:nvPr>
            <p:ph type="body" idx="1"/>
          </p:nvPr>
        </p:nvSpPr>
        <p:spPr>
          <a:xfrm>
            <a:off x="455612" y="742950"/>
            <a:ext cx="8226300" cy="3943200"/>
          </a:xfrm>
          <a:prstGeom prst="rect">
            <a:avLst/>
          </a:prstGeom>
          <a:noFill/>
          <a:ln>
            <a:noFill/>
          </a:ln>
        </p:spPr>
        <p:txBody>
          <a:bodyPr spcFirstLastPara="1" wrap="square" lIns="91425" tIns="91425" rIns="91425" bIns="91425" anchor="t" anchorCtr="0"/>
          <a:lstStyle>
            <a:lvl1pPr marL="457200" marR="0" lvl="0" indent="-379730" algn="l" rtl="0">
              <a:lnSpc>
                <a:spcPct val="100000"/>
              </a:lnSpc>
              <a:spcBef>
                <a:spcPts val="0"/>
              </a:spcBef>
              <a:spcAft>
                <a:spcPts val="0"/>
              </a:spcAft>
              <a:buClr>
                <a:srgbClr val="000080"/>
              </a:buClr>
              <a:buSzPts val="2380"/>
              <a:buFont typeface="Noto Sans Symbols"/>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0"/>
              </a:spcBef>
              <a:spcAft>
                <a:spcPts val="0"/>
              </a:spcAft>
              <a:buClr>
                <a:schemeClr val="dk1"/>
              </a:buClr>
              <a:buSzPts val="2400"/>
              <a:buFont typeface="Merriweather Sans"/>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0"/>
              </a:spcBef>
              <a:spcAft>
                <a:spcPts val="0"/>
              </a:spcAft>
              <a:buClr>
                <a:schemeClr val="dk1"/>
              </a:buClr>
              <a:buSzPts val="2000"/>
              <a:buFont typeface="Merriweather Sans"/>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0"/>
              </a:spcBef>
              <a:spcAft>
                <a:spcPts val="0"/>
              </a:spcAft>
              <a:buClr>
                <a:schemeClr val="dk1"/>
              </a:buClr>
              <a:buSzPts val="1800"/>
              <a:buFont typeface="Merriweather Sans"/>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0"/>
              </a:spcBef>
              <a:spcAft>
                <a:spcPts val="0"/>
              </a:spcAft>
              <a:buClr>
                <a:schemeClr val="dk1"/>
              </a:buClr>
              <a:buSzPts val="1800"/>
              <a:buFont typeface="Merriweather Sans"/>
              <a:buChar char="-"/>
              <a:defRPr sz="1800" b="0" i="0" u="none" strike="noStrike" cap="none">
                <a:solidFill>
                  <a:schemeClr val="dk1"/>
                </a:solidFill>
                <a:latin typeface="Calibri"/>
                <a:ea typeface="Calibri"/>
                <a:cs typeface="Calibri"/>
                <a:sym typeface="Calibri"/>
              </a:defRPr>
            </a:lvl5pPr>
            <a:lvl6pPr marL="2743200" marR="0" lvl="5"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76" name="Google Shape;176;p41"/>
          <p:cNvSpPr txBox="1">
            <a:spLocks noGrp="1"/>
          </p:cNvSpPr>
          <p:nvPr>
            <p:ph type="sldNum" idx="12"/>
          </p:nvPr>
        </p:nvSpPr>
        <p:spPr>
          <a:xfrm>
            <a:off x="7010400" y="4964906"/>
            <a:ext cx="2133600" cy="1785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Font typeface="Arial Black"/>
              <a:buNone/>
              <a:defRPr sz="2000" b="0" i="0" u="none" strike="noStrike" cap="none">
                <a:solidFill>
                  <a:schemeClr val="dk1"/>
                </a:solidFill>
                <a:latin typeface="Arial Black"/>
                <a:ea typeface="Arial Black"/>
                <a:cs typeface="Arial Black"/>
                <a:sym typeface="Arial Black"/>
              </a:defRPr>
            </a:lvl1pPr>
            <a:lvl2pPr marL="0" marR="0" lvl="1" indent="0" algn="r" rtl="0">
              <a:lnSpc>
                <a:spcPct val="100000"/>
              </a:lnSpc>
              <a:spcBef>
                <a:spcPts val="0"/>
              </a:spcBef>
              <a:spcAft>
                <a:spcPts val="0"/>
              </a:spcAft>
              <a:buClr>
                <a:schemeClr val="dk1"/>
              </a:buClr>
              <a:buFont typeface="Arial Black"/>
              <a:buNone/>
              <a:defRPr sz="2000" b="0" i="0" u="none" strike="noStrike" cap="none">
                <a:solidFill>
                  <a:schemeClr val="dk1"/>
                </a:solidFill>
                <a:latin typeface="Arial Black"/>
                <a:ea typeface="Arial Black"/>
                <a:cs typeface="Arial Black"/>
                <a:sym typeface="Arial Black"/>
              </a:defRPr>
            </a:lvl2pPr>
            <a:lvl3pPr marL="0" marR="0" lvl="2" indent="0" algn="r" rtl="0">
              <a:lnSpc>
                <a:spcPct val="100000"/>
              </a:lnSpc>
              <a:spcBef>
                <a:spcPts val="0"/>
              </a:spcBef>
              <a:spcAft>
                <a:spcPts val="0"/>
              </a:spcAft>
              <a:buClr>
                <a:schemeClr val="dk1"/>
              </a:buClr>
              <a:buFont typeface="Arial Black"/>
              <a:buNone/>
              <a:defRPr sz="2000" b="0" i="0" u="none" strike="noStrike" cap="none">
                <a:solidFill>
                  <a:schemeClr val="dk1"/>
                </a:solidFill>
                <a:latin typeface="Arial Black"/>
                <a:ea typeface="Arial Black"/>
                <a:cs typeface="Arial Black"/>
                <a:sym typeface="Arial Black"/>
              </a:defRPr>
            </a:lvl3pPr>
            <a:lvl4pPr marL="0" marR="0" lvl="3" indent="0" algn="r" rtl="0">
              <a:lnSpc>
                <a:spcPct val="100000"/>
              </a:lnSpc>
              <a:spcBef>
                <a:spcPts val="0"/>
              </a:spcBef>
              <a:spcAft>
                <a:spcPts val="0"/>
              </a:spcAft>
              <a:buClr>
                <a:schemeClr val="dk1"/>
              </a:buClr>
              <a:buFont typeface="Arial Black"/>
              <a:buNone/>
              <a:defRPr sz="2000" b="0" i="0" u="none" strike="noStrike" cap="none">
                <a:solidFill>
                  <a:schemeClr val="dk1"/>
                </a:solidFill>
                <a:latin typeface="Arial Black"/>
                <a:ea typeface="Arial Black"/>
                <a:cs typeface="Arial Black"/>
                <a:sym typeface="Arial Black"/>
              </a:defRPr>
            </a:lvl4pPr>
            <a:lvl5pPr marL="0" marR="0" lvl="4" indent="0" algn="r" rtl="0">
              <a:lnSpc>
                <a:spcPct val="100000"/>
              </a:lnSpc>
              <a:spcBef>
                <a:spcPts val="0"/>
              </a:spcBef>
              <a:spcAft>
                <a:spcPts val="0"/>
              </a:spcAft>
              <a:buClr>
                <a:schemeClr val="dk1"/>
              </a:buClr>
              <a:buFont typeface="Arial Black"/>
              <a:buNone/>
              <a:defRPr sz="2000" b="0" i="0" u="none" strike="noStrike" cap="none">
                <a:solidFill>
                  <a:schemeClr val="dk1"/>
                </a:solidFill>
                <a:latin typeface="Arial Black"/>
                <a:ea typeface="Arial Black"/>
                <a:cs typeface="Arial Black"/>
                <a:sym typeface="Arial Black"/>
              </a:defRPr>
            </a:lvl5pPr>
            <a:lvl6pPr marL="0" marR="0" lvl="5" indent="0" algn="r" rtl="0">
              <a:lnSpc>
                <a:spcPct val="100000"/>
              </a:lnSpc>
              <a:spcBef>
                <a:spcPts val="0"/>
              </a:spcBef>
              <a:spcAft>
                <a:spcPts val="0"/>
              </a:spcAft>
              <a:buClr>
                <a:schemeClr val="dk1"/>
              </a:buClr>
              <a:buFont typeface="Arial Black"/>
              <a:buNone/>
              <a:defRPr sz="2000" b="0" i="0" u="none" strike="noStrike" cap="none">
                <a:solidFill>
                  <a:schemeClr val="dk1"/>
                </a:solidFill>
                <a:latin typeface="Arial Black"/>
                <a:ea typeface="Arial Black"/>
                <a:cs typeface="Arial Black"/>
                <a:sym typeface="Arial Black"/>
              </a:defRPr>
            </a:lvl6pPr>
            <a:lvl7pPr marL="0" marR="0" lvl="6" indent="0" algn="r" rtl="0">
              <a:lnSpc>
                <a:spcPct val="100000"/>
              </a:lnSpc>
              <a:spcBef>
                <a:spcPts val="0"/>
              </a:spcBef>
              <a:spcAft>
                <a:spcPts val="0"/>
              </a:spcAft>
              <a:buClr>
                <a:schemeClr val="dk1"/>
              </a:buClr>
              <a:buFont typeface="Arial Black"/>
              <a:buNone/>
              <a:defRPr sz="2000" b="0" i="0" u="none" strike="noStrike" cap="none">
                <a:solidFill>
                  <a:schemeClr val="dk1"/>
                </a:solidFill>
                <a:latin typeface="Arial Black"/>
                <a:ea typeface="Arial Black"/>
                <a:cs typeface="Arial Black"/>
                <a:sym typeface="Arial Black"/>
              </a:defRPr>
            </a:lvl7pPr>
            <a:lvl8pPr marL="0" marR="0" lvl="7" indent="0" algn="r" rtl="0">
              <a:lnSpc>
                <a:spcPct val="100000"/>
              </a:lnSpc>
              <a:spcBef>
                <a:spcPts val="0"/>
              </a:spcBef>
              <a:spcAft>
                <a:spcPts val="0"/>
              </a:spcAft>
              <a:buClr>
                <a:schemeClr val="dk1"/>
              </a:buClr>
              <a:buFont typeface="Arial Black"/>
              <a:buNone/>
              <a:defRPr sz="2000" b="0" i="0" u="none" strike="noStrike" cap="none">
                <a:solidFill>
                  <a:schemeClr val="dk1"/>
                </a:solidFill>
                <a:latin typeface="Arial Black"/>
                <a:ea typeface="Arial Black"/>
                <a:cs typeface="Arial Black"/>
                <a:sym typeface="Arial Black"/>
              </a:defRPr>
            </a:lvl8pPr>
            <a:lvl9pPr marL="0" marR="0" lvl="8" indent="0" algn="r" rtl="0">
              <a:lnSpc>
                <a:spcPct val="100000"/>
              </a:lnSpc>
              <a:spcBef>
                <a:spcPts val="0"/>
              </a:spcBef>
              <a:spcAft>
                <a:spcPts val="0"/>
              </a:spcAft>
              <a:buClr>
                <a:schemeClr val="dk1"/>
              </a:buClr>
              <a:buFont typeface="Arial Black"/>
              <a:buNone/>
              <a:defRPr sz="20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77"/>
        <p:cNvGrpSpPr/>
        <p:nvPr/>
      </p:nvGrpSpPr>
      <p:grpSpPr>
        <a:xfrm>
          <a:off x="0" y="0"/>
          <a:ext cx="0" cy="0"/>
          <a:chOff x="0" y="0"/>
          <a:chExt cx="0" cy="0"/>
        </a:xfrm>
      </p:grpSpPr>
      <p:sp>
        <p:nvSpPr>
          <p:cNvPr id="178" name="Google Shape;178;p42"/>
          <p:cNvSpPr txBox="1">
            <a:spLocks noGrp="1"/>
          </p:cNvSpPr>
          <p:nvPr>
            <p:ph type="title"/>
          </p:nvPr>
        </p:nvSpPr>
        <p:spPr>
          <a:xfrm>
            <a:off x="1295400" y="0"/>
            <a:ext cx="6629400" cy="6858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000081"/>
              </a:buClr>
              <a:buSzPts val="2800"/>
              <a:buFont typeface="Calibri"/>
              <a:buNone/>
              <a:defRPr sz="3200" b="1" i="0" u="none" strike="noStrike" cap="none">
                <a:solidFill>
                  <a:srgbClr val="000081"/>
                </a:solidFill>
                <a:latin typeface="Calibri"/>
                <a:ea typeface="Calibri"/>
                <a:cs typeface="Calibri"/>
                <a:sym typeface="Calibri"/>
              </a:defRPr>
            </a:lvl1pPr>
            <a:lvl2pPr marL="0" marR="0" lvl="1" indent="0" algn="ctr" rtl="0">
              <a:spcBef>
                <a:spcPts val="0"/>
              </a:spcBef>
              <a:spcAft>
                <a:spcPts val="0"/>
              </a:spcAft>
              <a:buClr>
                <a:schemeClr val="lt1"/>
              </a:buClr>
              <a:buSzPts val="2800"/>
              <a:buFont typeface="Helvetica Neue"/>
              <a:buNone/>
              <a:defRPr sz="3200" b="1" i="0" u="none" strike="noStrike" cap="none">
                <a:solidFill>
                  <a:schemeClr val="lt1"/>
                </a:solidFill>
                <a:latin typeface="Helvetica Neue"/>
                <a:ea typeface="Helvetica Neue"/>
                <a:cs typeface="Helvetica Neue"/>
                <a:sym typeface="Helvetica Neue"/>
              </a:defRPr>
            </a:lvl2pPr>
            <a:lvl3pPr marL="0" marR="0" lvl="2" indent="0" algn="ctr" rtl="0">
              <a:spcBef>
                <a:spcPts val="0"/>
              </a:spcBef>
              <a:spcAft>
                <a:spcPts val="0"/>
              </a:spcAft>
              <a:buClr>
                <a:schemeClr val="lt1"/>
              </a:buClr>
              <a:buSzPts val="2800"/>
              <a:buFont typeface="Helvetica Neue"/>
              <a:buNone/>
              <a:defRPr sz="3200" b="1" i="0" u="none" strike="noStrike" cap="none">
                <a:solidFill>
                  <a:schemeClr val="lt1"/>
                </a:solidFill>
                <a:latin typeface="Helvetica Neue"/>
                <a:ea typeface="Helvetica Neue"/>
                <a:cs typeface="Helvetica Neue"/>
                <a:sym typeface="Helvetica Neue"/>
              </a:defRPr>
            </a:lvl3pPr>
            <a:lvl4pPr marL="0" marR="0" lvl="3" indent="0" algn="ctr" rtl="0">
              <a:spcBef>
                <a:spcPts val="0"/>
              </a:spcBef>
              <a:spcAft>
                <a:spcPts val="0"/>
              </a:spcAft>
              <a:buClr>
                <a:schemeClr val="lt1"/>
              </a:buClr>
              <a:buSzPts val="2800"/>
              <a:buFont typeface="Helvetica Neue"/>
              <a:buNone/>
              <a:defRPr sz="3200" b="1" i="0" u="none" strike="noStrike" cap="none">
                <a:solidFill>
                  <a:schemeClr val="lt1"/>
                </a:solidFill>
                <a:latin typeface="Helvetica Neue"/>
                <a:ea typeface="Helvetica Neue"/>
                <a:cs typeface="Helvetica Neue"/>
                <a:sym typeface="Helvetica Neue"/>
              </a:defRPr>
            </a:lvl4pPr>
            <a:lvl5pPr marL="0" marR="0" lvl="4" indent="0" algn="ctr" rtl="0">
              <a:spcBef>
                <a:spcPts val="0"/>
              </a:spcBef>
              <a:spcAft>
                <a:spcPts val="0"/>
              </a:spcAft>
              <a:buClr>
                <a:schemeClr val="lt1"/>
              </a:buClr>
              <a:buSzPts val="2800"/>
              <a:buFont typeface="Helvetica Neue"/>
              <a:buNone/>
              <a:defRPr sz="3200" b="1" i="0" u="none" strike="noStrike" cap="none">
                <a:solidFill>
                  <a:schemeClr val="lt1"/>
                </a:solidFill>
                <a:latin typeface="Helvetica Neue"/>
                <a:ea typeface="Helvetica Neue"/>
                <a:cs typeface="Helvetica Neue"/>
                <a:sym typeface="Helvetica Neue"/>
              </a:defRPr>
            </a:lvl5pPr>
            <a:lvl6pPr marL="457200" marR="0" lvl="5" indent="0" algn="ctr" rtl="0">
              <a:spcBef>
                <a:spcPts val="0"/>
              </a:spcBef>
              <a:spcAft>
                <a:spcPts val="0"/>
              </a:spcAft>
              <a:buClr>
                <a:schemeClr val="lt1"/>
              </a:buClr>
              <a:buSzPts val="2800"/>
              <a:buFont typeface="Arial"/>
              <a:buNone/>
              <a:defRPr sz="3200" b="1" i="0" u="none" strike="noStrike" cap="none">
                <a:solidFill>
                  <a:schemeClr val="lt1"/>
                </a:solidFill>
                <a:latin typeface="Arial"/>
                <a:ea typeface="Arial"/>
                <a:cs typeface="Arial"/>
                <a:sym typeface="Arial"/>
              </a:defRPr>
            </a:lvl6pPr>
            <a:lvl7pPr marL="914400" marR="0" lvl="6" indent="0" algn="ctr" rtl="0">
              <a:spcBef>
                <a:spcPts val="0"/>
              </a:spcBef>
              <a:spcAft>
                <a:spcPts val="0"/>
              </a:spcAft>
              <a:buClr>
                <a:schemeClr val="lt1"/>
              </a:buClr>
              <a:buSzPts val="2800"/>
              <a:buFont typeface="Arial"/>
              <a:buNone/>
              <a:defRPr sz="3200" b="1" i="0" u="none" strike="noStrike" cap="none">
                <a:solidFill>
                  <a:schemeClr val="lt1"/>
                </a:solidFill>
                <a:latin typeface="Arial"/>
                <a:ea typeface="Arial"/>
                <a:cs typeface="Arial"/>
                <a:sym typeface="Arial"/>
              </a:defRPr>
            </a:lvl7pPr>
            <a:lvl8pPr marL="1371600" marR="0" lvl="7" indent="0" algn="ctr" rtl="0">
              <a:spcBef>
                <a:spcPts val="0"/>
              </a:spcBef>
              <a:spcAft>
                <a:spcPts val="0"/>
              </a:spcAft>
              <a:buClr>
                <a:schemeClr val="lt1"/>
              </a:buClr>
              <a:buSzPts val="2800"/>
              <a:buFont typeface="Arial"/>
              <a:buNone/>
              <a:defRPr sz="3200" b="1" i="0" u="none" strike="noStrike" cap="none">
                <a:solidFill>
                  <a:schemeClr val="lt1"/>
                </a:solidFill>
                <a:latin typeface="Arial"/>
                <a:ea typeface="Arial"/>
                <a:cs typeface="Arial"/>
                <a:sym typeface="Arial"/>
              </a:defRPr>
            </a:lvl8pPr>
            <a:lvl9pPr marL="1828800" marR="0" lvl="8" indent="0" algn="ctr" rtl="0">
              <a:spcBef>
                <a:spcPts val="0"/>
              </a:spcBef>
              <a:spcAft>
                <a:spcPts val="0"/>
              </a:spcAft>
              <a:buClr>
                <a:schemeClr val="lt1"/>
              </a:buClr>
              <a:buSzPts val="2800"/>
              <a:buFont typeface="Arial"/>
              <a:buNone/>
              <a:defRPr sz="3200" b="1" i="0" u="none" strike="noStrike" cap="none">
                <a:solidFill>
                  <a:schemeClr val="lt1"/>
                </a:solidFill>
                <a:latin typeface="Arial"/>
                <a:ea typeface="Arial"/>
                <a:cs typeface="Arial"/>
                <a:sym typeface="Arial"/>
              </a:defRPr>
            </a:lvl9pPr>
          </a:lstStyle>
          <a:p>
            <a:endParaRPr/>
          </a:p>
        </p:txBody>
      </p:sp>
      <p:sp>
        <p:nvSpPr>
          <p:cNvPr id="179" name="Google Shape;179;p42"/>
          <p:cNvSpPr txBox="1">
            <a:spLocks noGrp="1"/>
          </p:cNvSpPr>
          <p:nvPr>
            <p:ph type="sldNum" idx="12"/>
          </p:nvPr>
        </p:nvSpPr>
        <p:spPr>
          <a:xfrm>
            <a:off x="7010400" y="4964906"/>
            <a:ext cx="2133600" cy="1785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Font typeface="Arial Black"/>
              <a:buNone/>
              <a:defRPr sz="2000" b="0" i="0" u="none" strike="noStrike" cap="none">
                <a:solidFill>
                  <a:schemeClr val="dk1"/>
                </a:solidFill>
                <a:latin typeface="Arial Black"/>
                <a:ea typeface="Arial Black"/>
                <a:cs typeface="Arial Black"/>
                <a:sym typeface="Arial Black"/>
              </a:defRPr>
            </a:lvl1pPr>
            <a:lvl2pPr marL="0" marR="0" lvl="1" indent="0" algn="r" rtl="0">
              <a:lnSpc>
                <a:spcPct val="100000"/>
              </a:lnSpc>
              <a:spcBef>
                <a:spcPts val="0"/>
              </a:spcBef>
              <a:spcAft>
                <a:spcPts val="0"/>
              </a:spcAft>
              <a:buClr>
                <a:schemeClr val="dk1"/>
              </a:buClr>
              <a:buFont typeface="Arial Black"/>
              <a:buNone/>
              <a:defRPr sz="2000" b="0" i="0" u="none" strike="noStrike" cap="none">
                <a:solidFill>
                  <a:schemeClr val="dk1"/>
                </a:solidFill>
                <a:latin typeface="Arial Black"/>
                <a:ea typeface="Arial Black"/>
                <a:cs typeface="Arial Black"/>
                <a:sym typeface="Arial Black"/>
              </a:defRPr>
            </a:lvl2pPr>
            <a:lvl3pPr marL="0" marR="0" lvl="2" indent="0" algn="r" rtl="0">
              <a:lnSpc>
                <a:spcPct val="100000"/>
              </a:lnSpc>
              <a:spcBef>
                <a:spcPts val="0"/>
              </a:spcBef>
              <a:spcAft>
                <a:spcPts val="0"/>
              </a:spcAft>
              <a:buClr>
                <a:schemeClr val="dk1"/>
              </a:buClr>
              <a:buFont typeface="Arial Black"/>
              <a:buNone/>
              <a:defRPr sz="2000" b="0" i="0" u="none" strike="noStrike" cap="none">
                <a:solidFill>
                  <a:schemeClr val="dk1"/>
                </a:solidFill>
                <a:latin typeface="Arial Black"/>
                <a:ea typeface="Arial Black"/>
                <a:cs typeface="Arial Black"/>
                <a:sym typeface="Arial Black"/>
              </a:defRPr>
            </a:lvl3pPr>
            <a:lvl4pPr marL="0" marR="0" lvl="3" indent="0" algn="r" rtl="0">
              <a:lnSpc>
                <a:spcPct val="100000"/>
              </a:lnSpc>
              <a:spcBef>
                <a:spcPts val="0"/>
              </a:spcBef>
              <a:spcAft>
                <a:spcPts val="0"/>
              </a:spcAft>
              <a:buClr>
                <a:schemeClr val="dk1"/>
              </a:buClr>
              <a:buFont typeface="Arial Black"/>
              <a:buNone/>
              <a:defRPr sz="2000" b="0" i="0" u="none" strike="noStrike" cap="none">
                <a:solidFill>
                  <a:schemeClr val="dk1"/>
                </a:solidFill>
                <a:latin typeface="Arial Black"/>
                <a:ea typeface="Arial Black"/>
                <a:cs typeface="Arial Black"/>
                <a:sym typeface="Arial Black"/>
              </a:defRPr>
            </a:lvl4pPr>
            <a:lvl5pPr marL="0" marR="0" lvl="4" indent="0" algn="r" rtl="0">
              <a:lnSpc>
                <a:spcPct val="100000"/>
              </a:lnSpc>
              <a:spcBef>
                <a:spcPts val="0"/>
              </a:spcBef>
              <a:spcAft>
                <a:spcPts val="0"/>
              </a:spcAft>
              <a:buClr>
                <a:schemeClr val="dk1"/>
              </a:buClr>
              <a:buFont typeface="Arial Black"/>
              <a:buNone/>
              <a:defRPr sz="2000" b="0" i="0" u="none" strike="noStrike" cap="none">
                <a:solidFill>
                  <a:schemeClr val="dk1"/>
                </a:solidFill>
                <a:latin typeface="Arial Black"/>
                <a:ea typeface="Arial Black"/>
                <a:cs typeface="Arial Black"/>
                <a:sym typeface="Arial Black"/>
              </a:defRPr>
            </a:lvl5pPr>
            <a:lvl6pPr marL="0" marR="0" lvl="5" indent="0" algn="r" rtl="0">
              <a:lnSpc>
                <a:spcPct val="100000"/>
              </a:lnSpc>
              <a:spcBef>
                <a:spcPts val="0"/>
              </a:spcBef>
              <a:spcAft>
                <a:spcPts val="0"/>
              </a:spcAft>
              <a:buClr>
                <a:schemeClr val="dk1"/>
              </a:buClr>
              <a:buFont typeface="Arial Black"/>
              <a:buNone/>
              <a:defRPr sz="2000" b="0" i="0" u="none" strike="noStrike" cap="none">
                <a:solidFill>
                  <a:schemeClr val="dk1"/>
                </a:solidFill>
                <a:latin typeface="Arial Black"/>
                <a:ea typeface="Arial Black"/>
                <a:cs typeface="Arial Black"/>
                <a:sym typeface="Arial Black"/>
              </a:defRPr>
            </a:lvl6pPr>
            <a:lvl7pPr marL="0" marR="0" lvl="6" indent="0" algn="r" rtl="0">
              <a:lnSpc>
                <a:spcPct val="100000"/>
              </a:lnSpc>
              <a:spcBef>
                <a:spcPts val="0"/>
              </a:spcBef>
              <a:spcAft>
                <a:spcPts val="0"/>
              </a:spcAft>
              <a:buClr>
                <a:schemeClr val="dk1"/>
              </a:buClr>
              <a:buFont typeface="Arial Black"/>
              <a:buNone/>
              <a:defRPr sz="2000" b="0" i="0" u="none" strike="noStrike" cap="none">
                <a:solidFill>
                  <a:schemeClr val="dk1"/>
                </a:solidFill>
                <a:latin typeface="Arial Black"/>
                <a:ea typeface="Arial Black"/>
                <a:cs typeface="Arial Black"/>
                <a:sym typeface="Arial Black"/>
              </a:defRPr>
            </a:lvl7pPr>
            <a:lvl8pPr marL="0" marR="0" lvl="7" indent="0" algn="r" rtl="0">
              <a:lnSpc>
                <a:spcPct val="100000"/>
              </a:lnSpc>
              <a:spcBef>
                <a:spcPts val="0"/>
              </a:spcBef>
              <a:spcAft>
                <a:spcPts val="0"/>
              </a:spcAft>
              <a:buClr>
                <a:schemeClr val="dk1"/>
              </a:buClr>
              <a:buFont typeface="Arial Black"/>
              <a:buNone/>
              <a:defRPr sz="2000" b="0" i="0" u="none" strike="noStrike" cap="none">
                <a:solidFill>
                  <a:schemeClr val="dk1"/>
                </a:solidFill>
                <a:latin typeface="Arial Black"/>
                <a:ea typeface="Arial Black"/>
                <a:cs typeface="Arial Black"/>
                <a:sym typeface="Arial Black"/>
              </a:defRPr>
            </a:lvl8pPr>
            <a:lvl9pPr marL="0" marR="0" lvl="8" indent="0" algn="r" rtl="0">
              <a:lnSpc>
                <a:spcPct val="100000"/>
              </a:lnSpc>
              <a:spcBef>
                <a:spcPts val="0"/>
              </a:spcBef>
              <a:spcAft>
                <a:spcPts val="0"/>
              </a:spcAft>
              <a:buClr>
                <a:schemeClr val="dk1"/>
              </a:buClr>
              <a:buFont typeface="Arial Black"/>
              <a:buNone/>
              <a:defRPr sz="20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 name="Google Shape;29;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0" name="Google Shape;30;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 name="Google Shape;34;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45" name="Google Shape;45;p9"/>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2100"/>
              <a:buNone/>
              <a:defRPr sz="2100"/>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11" name="Google Shape;11;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rtl="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12" name="Google Shape;12;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1"/>
                </a:solidFill>
                <a:latin typeface="Proxima Nova"/>
                <a:ea typeface="Proxima Nova"/>
                <a:cs typeface="Proxima Nova"/>
                <a:sym typeface="Proxima Nova"/>
              </a:defRPr>
            </a:lvl1pPr>
            <a:lvl2pPr lvl="1" algn="r" rtl="0">
              <a:buNone/>
              <a:defRPr sz="1000">
                <a:solidFill>
                  <a:schemeClr val="dk1"/>
                </a:solidFill>
                <a:latin typeface="Proxima Nova"/>
                <a:ea typeface="Proxima Nova"/>
                <a:cs typeface="Proxima Nova"/>
                <a:sym typeface="Proxima Nova"/>
              </a:defRPr>
            </a:lvl2pPr>
            <a:lvl3pPr lvl="2" algn="r" rtl="0">
              <a:buNone/>
              <a:defRPr sz="1000">
                <a:solidFill>
                  <a:schemeClr val="dk1"/>
                </a:solidFill>
                <a:latin typeface="Proxima Nova"/>
                <a:ea typeface="Proxima Nova"/>
                <a:cs typeface="Proxima Nova"/>
                <a:sym typeface="Proxima Nova"/>
              </a:defRPr>
            </a:lvl3pPr>
            <a:lvl4pPr lvl="3" algn="r" rtl="0">
              <a:buNone/>
              <a:defRPr sz="1000">
                <a:solidFill>
                  <a:schemeClr val="dk1"/>
                </a:solidFill>
                <a:latin typeface="Proxima Nova"/>
                <a:ea typeface="Proxima Nova"/>
                <a:cs typeface="Proxima Nova"/>
                <a:sym typeface="Proxima Nova"/>
              </a:defRPr>
            </a:lvl4pPr>
            <a:lvl5pPr lvl="4" algn="r" rtl="0">
              <a:buNone/>
              <a:defRPr sz="1000">
                <a:solidFill>
                  <a:schemeClr val="dk1"/>
                </a:solidFill>
                <a:latin typeface="Proxima Nova"/>
                <a:ea typeface="Proxima Nova"/>
                <a:cs typeface="Proxima Nova"/>
                <a:sym typeface="Proxima Nova"/>
              </a:defRPr>
            </a:lvl5pPr>
            <a:lvl6pPr lvl="5" algn="r" rtl="0">
              <a:buNone/>
              <a:defRPr sz="1000">
                <a:solidFill>
                  <a:schemeClr val="dk1"/>
                </a:solidFill>
                <a:latin typeface="Proxima Nova"/>
                <a:ea typeface="Proxima Nova"/>
                <a:cs typeface="Proxima Nova"/>
                <a:sym typeface="Proxima Nova"/>
              </a:defRPr>
            </a:lvl6pPr>
            <a:lvl7pPr lvl="6" algn="r" rtl="0">
              <a:buNone/>
              <a:defRPr sz="1000">
                <a:solidFill>
                  <a:schemeClr val="dk1"/>
                </a:solidFill>
                <a:latin typeface="Proxima Nova"/>
                <a:ea typeface="Proxima Nova"/>
                <a:cs typeface="Proxima Nova"/>
                <a:sym typeface="Proxima Nova"/>
              </a:defRPr>
            </a:lvl7pPr>
            <a:lvl8pPr lvl="7" algn="r" rtl="0">
              <a:buNone/>
              <a:defRPr sz="1000">
                <a:solidFill>
                  <a:schemeClr val="dk1"/>
                </a:solidFill>
                <a:latin typeface="Proxima Nova"/>
                <a:ea typeface="Proxima Nova"/>
                <a:cs typeface="Proxima Nova"/>
                <a:sym typeface="Proxima Nova"/>
              </a:defRPr>
            </a:lvl8pPr>
            <a:lvl9pPr lvl="8" algn="r" rtl="0">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68" name="Google Shape;68;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rtl="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69" name="Google Shape;69;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1"/>
                </a:solidFill>
                <a:latin typeface="Proxima Nova"/>
                <a:ea typeface="Proxima Nova"/>
                <a:cs typeface="Proxima Nova"/>
                <a:sym typeface="Proxima Nova"/>
              </a:defRPr>
            </a:lvl1pPr>
            <a:lvl2pPr lvl="1" algn="r" rtl="0">
              <a:buNone/>
              <a:defRPr sz="1000">
                <a:solidFill>
                  <a:schemeClr val="dk1"/>
                </a:solidFill>
                <a:latin typeface="Proxima Nova"/>
                <a:ea typeface="Proxima Nova"/>
                <a:cs typeface="Proxima Nova"/>
                <a:sym typeface="Proxima Nova"/>
              </a:defRPr>
            </a:lvl2pPr>
            <a:lvl3pPr lvl="2" algn="r" rtl="0">
              <a:buNone/>
              <a:defRPr sz="1000">
                <a:solidFill>
                  <a:schemeClr val="dk1"/>
                </a:solidFill>
                <a:latin typeface="Proxima Nova"/>
                <a:ea typeface="Proxima Nova"/>
                <a:cs typeface="Proxima Nova"/>
                <a:sym typeface="Proxima Nova"/>
              </a:defRPr>
            </a:lvl3pPr>
            <a:lvl4pPr lvl="3" algn="r" rtl="0">
              <a:buNone/>
              <a:defRPr sz="1000">
                <a:solidFill>
                  <a:schemeClr val="dk1"/>
                </a:solidFill>
                <a:latin typeface="Proxima Nova"/>
                <a:ea typeface="Proxima Nova"/>
                <a:cs typeface="Proxima Nova"/>
                <a:sym typeface="Proxima Nova"/>
              </a:defRPr>
            </a:lvl4pPr>
            <a:lvl5pPr lvl="4" algn="r" rtl="0">
              <a:buNone/>
              <a:defRPr sz="1000">
                <a:solidFill>
                  <a:schemeClr val="dk1"/>
                </a:solidFill>
                <a:latin typeface="Proxima Nova"/>
                <a:ea typeface="Proxima Nova"/>
                <a:cs typeface="Proxima Nova"/>
                <a:sym typeface="Proxima Nova"/>
              </a:defRPr>
            </a:lvl5pPr>
            <a:lvl6pPr lvl="5" algn="r" rtl="0">
              <a:buNone/>
              <a:defRPr sz="1000">
                <a:solidFill>
                  <a:schemeClr val="dk1"/>
                </a:solidFill>
                <a:latin typeface="Proxima Nova"/>
                <a:ea typeface="Proxima Nova"/>
                <a:cs typeface="Proxima Nova"/>
                <a:sym typeface="Proxima Nova"/>
              </a:defRPr>
            </a:lvl6pPr>
            <a:lvl7pPr lvl="6" algn="r" rtl="0">
              <a:buNone/>
              <a:defRPr sz="1000">
                <a:solidFill>
                  <a:schemeClr val="dk1"/>
                </a:solidFill>
                <a:latin typeface="Proxima Nova"/>
                <a:ea typeface="Proxima Nova"/>
                <a:cs typeface="Proxima Nova"/>
                <a:sym typeface="Proxima Nova"/>
              </a:defRPr>
            </a:lvl7pPr>
            <a:lvl8pPr lvl="7" algn="r" rtl="0">
              <a:buNone/>
              <a:defRPr sz="1000">
                <a:solidFill>
                  <a:schemeClr val="dk1"/>
                </a:solidFill>
                <a:latin typeface="Proxima Nova"/>
                <a:ea typeface="Proxima Nova"/>
                <a:cs typeface="Proxima Nova"/>
                <a:sym typeface="Proxima Nova"/>
              </a:defRPr>
            </a:lvl8pPr>
            <a:lvl9pPr lvl="8" algn="r" rtl="0">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123"/>
        <p:cNvGrpSpPr/>
        <p:nvPr/>
      </p:nvGrpSpPr>
      <p:grpSpPr>
        <a:xfrm>
          <a:off x="0" y="0"/>
          <a:ext cx="0" cy="0"/>
          <a:chOff x="0" y="0"/>
          <a:chExt cx="0" cy="0"/>
        </a:xfrm>
      </p:grpSpPr>
      <p:sp>
        <p:nvSpPr>
          <p:cNvPr id="124" name="Google Shape;124;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125" name="Google Shape;125;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rtl="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126" name="Google Shape;126;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1"/>
                </a:solidFill>
                <a:latin typeface="Proxima Nova"/>
                <a:ea typeface="Proxima Nova"/>
                <a:cs typeface="Proxima Nova"/>
                <a:sym typeface="Proxima Nova"/>
              </a:defRPr>
            </a:lvl1pPr>
            <a:lvl2pPr lvl="1" algn="r" rtl="0">
              <a:buNone/>
              <a:defRPr sz="1000">
                <a:solidFill>
                  <a:schemeClr val="dk1"/>
                </a:solidFill>
                <a:latin typeface="Proxima Nova"/>
                <a:ea typeface="Proxima Nova"/>
                <a:cs typeface="Proxima Nova"/>
                <a:sym typeface="Proxima Nova"/>
              </a:defRPr>
            </a:lvl2pPr>
            <a:lvl3pPr lvl="2" algn="r" rtl="0">
              <a:buNone/>
              <a:defRPr sz="1000">
                <a:solidFill>
                  <a:schemeClr val="dk1"/>
                </a:solidFill>
                <a:latin typeface="Proxima Nova"/>
                <a:ea typeface="Proxima Nova"/>
                <a:cs typeface="Proxima Nova"/>
                <a:sym typeface="Proxima Nova"/>
              </a:defRPr>
            </a:lvl3pPr>
            <a:lvl4pPr lvl="3" algn="r" rtl="0">
              <a:buNone/>
              <a:defRPr sz="1000">
                <a:solidFill>
                  <a:schemeClr val="dk1"/>
                </a:solidFill>
                <a:latin typeface="Proxima Nova"/>
                <a:ea typeface="Proxima Nova"/>
                <a:cs typeface="Proxima Nova"/>
                <a:sym typeface="Proxima Nova"/>
              </a:defRPr>
            </a:lvl4pPr>
            <a:lvl5pPr lvl="4" algn="r" rtl="0">
              <a:buNone/>
              <a:defRPr sz="1000">
                <a:solidFill>
                  <a:schemeClr val="dk1"/>
                </a:solidFill>
                <a:latin typeface="Proxima Nova"/>
                <a:ea typeface="Proxima Nova"/>
                <a:cs typeface="Proxima Nova"/>
                <a:sym typeface="Proxima Nova"/>
              </a:defRPr>
            </a:lvl5pPr>
            <a:lvl6pPr lvl="5" algn="r" rtl="0">
              <a:buNone/>
              <a:defRPr sz="1000">
                <a:solidFill>
                  <a:schemeClr val="dk1"/>
                </a:solidFill>
                <a:latin typeface="Proxima Nova"/>
                <a:ea typeface="Proxima Nova"/>
                <a:cs typeface="Proxima Nova"/>
                <a:sym typeface="Proxima Nova"/>
              </a:defRPr>
            </a:lvl6pPr>
            <a:lvl7pPr lvl="6" algn="r" rtl="0">
              <a:buNone/>
              <a:defRPr sz="1000">
                <a:solidFill>
                  <a:schemeClr val="dk1"/>
                </a:solidFill>
                <a:latin typeface="Proxima Nova"/>
                <a:ea typeface="Proxima Nova"/>
                <a:cs typeface="Proxima Nova"/>
                <a:sym typeface="Proxima Nova"/>
              </a:defRPr>
            </a:lvl7pPr>
            <a:lvl8pPr lvl="7" algn="r" rtl="0">
              <a:buNone/>
              <a:defRPr sz="1000">
                <a:solidFill>
                  <a:schemeClr val="dk1"/>
                </a:solidFill>
                <a:latin typeface="Proxima Nova"/>
                <a:ea typeface="Proxima Nova"/>
                <a:cs typeface="Proxima Nova"/>
                <a:sym typeface="Proxima Nova"/>
              </a:defRPr>
            </a:lvl8pPr>
            <a:lvl9pPr lvl="8" algn="r" rtl="0">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github.com/firesim/firesim" TargetMode="External"/><Relationship Id="rId2" Type="http://schemas.openxmlformats.org/officeDocument/2006/relationships/notesSlide" Target="../notesSlides/notesSlide30.xml"/><Relationship Id="rId1" Type="http://schemas.openxmlformats.org/officeDocument/2006/relationships/slideLayout" Target="../slideLayouts/slideLayout27.xml"/><Relationship Id="rId4" Type="http://schemas.openxmlformats.org/officeDocument/2006/relationships/hyperlink" Target="https://fires.i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43"/>
          <p:cNvSpPr txBox="1">
            <a:spLocks noGrp="1"/>
          </p:cNvSpPr>
          <p:nvPr>
            <p:ph type="ctrTitle"/>
          </p:nvPr>
        </p:nvSpPr>
        <p:spPr>
          <a:xfrm>
            <a:off x="296400" y="1304225"/>
            <a:ext cx="8551200" cy="158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6000"/>
              <a:t>FASED:</a:t>
            </a:r>
            <a:r>
              <a:rPr lang="en-US" sz="4200"/>
              <a:t> FPGA-Accelerated</a:t>
            </a:r>
            <a:br>
              <a:rPr lang="en-US" sz="4200"/>
            </a:br>
            <a:r>
              <a:rPr lang="en-US" sz="4200"/>
              <a:t>Simulation and Evaluation of DRAM</a:t>
            </a:r>
            <a:endParaRPr sz="4200"/>
          </a:p>
        </p:txBody>
      </p:sp>
      <p:sp>
        <p:nvSpPr>
          <p:cNvPr id="186" name="Google Shape;186;p43"/>
          <p:cNvSpPr txBox="1">
            <a:spLocks noGrp="1"/>
          </p:cNvSpPr>
          <p:nvPr>
            <p:ph type="subTitle" idx="1"/>
          </p:nvPr>
        </p:nvSpPr>
        <p:spPr>
          <a:xfrm>
            <a:off x="296400" y="3201100"/>
            <a:ext cx="8694300" cy="6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David Biancolin</a:t>
            </a:r>
            <a:r>
              <a:rPr lang="en-US"/>
              <a:t>, Sagar Karandikar, Donggyu Kim, Jack Koenig, Andrew Waterman, Jonathan Bachrach, Krste Asanović</a:t>
            </a:r>
            <a:endParaRPr/>
          </a:p>
        </p:txBody>
      </p:sp>
      <p:sp>
        <p:nvSpPr>
          <p:cNvPr id="187" name="Google Shape;187;p43"/>
          <p:cNvSpPr/>
          <p:nvPr/>
        </p:nvSpPr>
        <p:spPr>
          <a:xfrm>
            <a:off x="0" y="0"/>
            <a:ext cx="9144000" cy="922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8" name="Google Shape;188;p43"/>
          <p:cNvPicPr preferRelativeResize="0"/>
          <p:nvPr/>
        </p:nvPicPr>
        <p:blipFill rotWithShape="1">
          <a:blip r:embed="rId3">
            <a:alphaModFix/>
          </a:blip>
          <a:srcRect t="13034" b="10471"/>
          <a:stretch/>
        </p:blipFill>
        <p:spPr>
          <a:xfrm>
            <a:off x="5588800" y="89912"/>
            <a:ext cx="2493123" cy="742950"/>
          </a:xfrm>
          <a:prstGeom prst="rect">
            <a:avLst/>
          </a:prstGeom>
          <a:noFill/>
          <a:ln>
            <a:noFill/>
          </a:ln>
        </p:spPr>
      </p:pic>
      <p:pic>
        <p:nvPicPr>
          <p:cNvPr id="189" name="Google Shape;189;p43"/>
          <p:cNvPicPr preferRelativeResize="0"/>
          <p:nvPr/>
        </p:nvPicPr>
        <p:blipFill rotWithShape="1">
          <a:blip r:embed="rId4">
            <a:alphaModFix/>
          </a:blip>
          <a:srcRect l="336" t="546" r="712"/>
          <a:stretch/>
        </p:blipFill>
        <p:spPr>
          <a:xfrm>
            <a:off x="123950" y="113063"/>
            <a:ext cx="2266950" cy="696625"/>
          </a:xfrm>
          <a:prstGeom prst="rect">
            <a:avLst/>
          </a:prstGeom>
          <a:noFill/>
          <a:ln>
            <a:noFill/>
          </a:ln>
        </p:spPr>
      </p:pic>
      <p:pic>
        <p:nvPicPr>
          <p:cNvPr id="190" name="Google Shape;190;p43"/>
          <p:cNvPicPr preferRelativeResize="0"/>
          <p:nvPr/>
        </p:nvPicPr>
        <p:blipFill>
          <a:blip r:embed="rId5">
            <a:alphaModFix/>
          </a:blip>
          <a:stretch>
            <a:fillRect/>
          </a:stretch>
        </p:blipFill>
        <p:spPr>
          <a:xfrm>
            <a:off x="8100984" y="44938"/>
            <a:ext cx="996966" cy="832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2"/>
          <p:cNvSpPr txBox="1">
            <a:spLocks noGrp="1"/>
          </p:cNvSpPr>
          <p:nvPr>
            <p:ph type="ctrTitle"/>
          </p:nvPr>
        </p:nvSpPr>
        <p:spPr>
          <a:xfrm>
            <a:off x="510450" y="41775"/>
            <a:ext cx="8633400" cy="302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Part 2: FASED – Modeling Memory Systems in </a:t>
            </a:r>
            <a:r>
              <a:rPr lang="en-US" dirty="0" err="1"/>
              <a:t>FireSim</a:t>
            </a:r>
            <a:endParaRPr sz="2800" dirty="0"/>
          </a:p>
        </p:txBody>
      </p:sp>
      <p:sp>
        <p:nvSpPr>
          <p:cNvPr id="309" name="Google Shape;309;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310" name="Google Shape;310;p52"/>
          <p:cNvSpPr txBox="1">
            <a:spLocks noGrp="1"/>
          </p:cNvSpPr>
          <p:nvPr>
            <p:ph type="subTitle" idx="1"/>
          </p:nvPr>
        </p:nvSpPr>
        <p:spPr>
          <a:xfrm>
            <a:off x="468625" y="3161388"/>
            <a:ext cx="8123100" cy="6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Outer-Memory Systems are Difficult to Model</a:t>
            </a:r>
            <a:endParaRPr/>
          </a:p>
        </p:txBody>
      </p:sp>
      <p:sp>
        <p:nvSpPr>
          <p:cNvPr id="317" name="Google Shape;317;p53"/>
          <p:cNvSpPr txBox="1">
            <a:spLocks noGrp="1"/>
          </p:cNvSpPr>
          <p:nvPr>
            <p:ph type="body" idx="1"/>
          </p:nvPr>
        </p:nvSpPr>
        <p:spPr>
          <a:xfrm>
            <a:off x="196025" y="1115300"/>
            <a:ext cx="8520600" cy="13767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Tx/>
              <a:buSzPts val="1800"/>
              <a:buChar char="●"/>
            </a:pPr>
            <a:r>
              <a:rPr lang="en-US" dirty="0">
                <a:solidFill>
                  <a:schemeClr val="accent1">
                    <a:lumMod val="50000"/>
                  </a:schemeClr>
                </a:solidFill>
              </a:rPr>
              <a:t>Can’t model in fabric; too much state</a:t>
            </a:r>
            <a:endParaRPr dirty="0">
              <a:solidFill>
                <a:schemeClr val="accent1">
                  <a:lumMod val="50000"/>
                </a:schemeClr>
              </a:solidFill>
            </a:endParaRPr>
          </a:p>
          <a:p>
            <a:pPr marL="457200" marR="0" lvl="0" indent="-342900" algn="l" rtl="0">
              <a:lnSpc>
                <a:spcPct val="115000"/>
              </a:lnSpc>
              <a:spcBef>
                <a:spcPts val="0"/>
              </a:spcBef>
              <a:spcAft>
                <a:spcPts val="0"/>
              </a:spcAft>
              <a:buClrTx/>
              <a:buSzPts val="1800"/>
              <a:buChar char="●"/>
            </a:pPr>
            <a:r>
              <a:rPr lang="en-US" dirty="0">
                <a:solidFill>
                  <a:schemeClr val="accent1">
                    <a:lumMod val="50000"/>
                  </a:schemeClr>
                </a:solidFill>
              </a:rPr>
              <a:t>Can’t model in software; too low latency (10s of ns) </a:t>
            </a:r>
            <a:endParaRPr dirty="0">
              <a:solidFill>
                <a:schemeClr val="accent1">
                  <a:lumMod val="50000"/>
                </a:schemeClr>
              </a:solidFill>
            </a:endParaRPr>
          </a:p>
          <a:p>
            <a:pPr marL="0" lvl="0" indent="0" algn="l" rtl="0">
              <a:spcBef>
                <a:spcPts val="1600"/>
              </a:spcBef>
              <a:spcAft>
                <a:spcPts val="0"/>
              </a:spcAft>
              <a:buClrTx/>
              <a:buNone/>
            </a:pPr>
            <a:r>
              <a:rPr lang="en-US" b="1" dirty="0">
                <a:solidFill>
                  <a:schemeClr val="accent1">
                    <a:lumMod val="50000"/>
                  </a:schemeClr>
                </a:solidFill>
              </a:rPr>
              <a:t>→ Need an FPGA-hosted model that reuses host-FPGA DRAM</a:t>
            </a:r>
            <a:br>
              <a:rPr lang="en-US" dirty="0">
                <a:solidFill>
                  <a:schemeClr val="accent1">
                    <a:lumMod val="50000"/>
                  </a:schemeClr>
                </a:solidFill>
              </a:rPr>
            </a:br>
            <a:br>
              <a:rPr lang="en-US" dirty="0">
                <a:solidFill>
                  <a:schemeClr val="accent1">
                    <a:lumMod val="50000"/>
                  </a:schemeClr>
                </a:solidFill>
              </a:rPr>
            </a:br>
            <a:endParaRPr dirty="0">
              <a:solidFill>
                <a:schemeClr val="accent1">
                  <a:lumMod val="50000"/>
                </a:schemeClr>
              </a:solidFill>
            </a:endParaRPr>
          </a:p>
          <a:p>
            <a:pPr marL="0" lvl="0" indent="0" algn="l" rtl="0">
              <a:spcBef>
                <a:spcPts val="1600"/>
              </a:spcBef>
              <a:spcAft>
                <a:spcPts val="1600"/>
              </a:spcAft>
              <a:buClrTx/>
              <a:buNone/>
            </a:pPr>
            <a:endParaRPr dirty="0">
              <a:solidFill>
                <a:schemeClr val="accent1">
                  <a:lumMod val="50000"/>
                </a:schemeClr>
              </a:solidFill>
            </a:endParaRPr>
          </a:p>
        </p:txBody>
      </p:sp>
      <p:sp>
        <p:nvSpPr>
          <p:cNvPr id="318" name="Google Shape;318;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US"/>
              <a:t>11</a:t>
            </a:fld>
            <a:endParaRPr/>
          </a:p>
        </p:txBody>
      </p:sp>
      <p:sp>
        <p:nvSpPr>
          <p:cNvPr id="319" name="Google Shape;319;p53"/>
          <p:cNvSpPr txBox="1">
            <a:spLocks noGrp="1"/>
          </p:cNvSpPr>
          <p:nvPr>
            <p:ph type="body" idx="1"/>
          </p:nvPr>
        </p:nvSpPr>
        <p:spPr>
          <a:xfrm>
            <a:off x="196025" y="2492000"/>
            <a:ext cx="8520600" cy="217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Tx/>
              <a:buNone/>
            </a:pPr>
            <a:r>
              <a:rPr lang="en-US" dirty="0">
                <a:solidFill>
                  <a:schemeClr val="tx1"/>
                </a:solidFill>
              </a:rPr>
              <a:t>How about transforming source-RTL?</a:t>
            </a:r>
            <a:endParaRPr dirty="0">
              <a:solidFill>
                <a:schemeClr val="tx1"/>
              </a:solidFill>
            </a:endParaRPr>
          </a:p>
          <a:p>
            <a:pPr marL="457200" lvl="0" indent="-342900" algn="l" rtl="0">
              <a:spcBef>
                <a:spcPts val="1600"/>
              </a:spcBef>
              <a:spcAft>
                <a:spcPts val="0"/>
              </a:spcAft>
              <a:buClrTx/>
              <a:buSzPts val="1800"/>
              <a:buChar char="●"/>
            </a:pPr>
            <a:r>
              <a:rPr lang="en-US" dirty="0">
                <a:solidFill>
                  <a:schemeClr val="tx1"/>
                </a:solidFill>
              </a:rPr>
              <a:t>Difficult to spoof different memory standards at the PHY boundary</a:t>
            </a:r>
            <a:endParaRPr dirty="0">
              <a:solidFill>
                <a:schemeClr val="tx1"/>
              </a:solidFill>
            </a:endParaRPr>
          </a:p>
          <a:p>
            <a:pPr marL="457200" lvl="0" indent="-342900" algn="l" rtl="0">
              <a:spcBef>
                <a:spcPts val="0"/>
              </a:spcBef>
              <a:spcAft>
                <a:spcPts val="0"/>
              </a:spcAft>
              <a:buClrTx/>
              <a:buSzPts val="1800"/>
              <a:buChar char="●"/>
            </a:pPr>
            <a:r>
              <a:rPr lang="en-US" dirty="0">
                <a:solidFill>
                  <a:schemeClr val="tx1"/>
                </a:solidFill>
              </a:rPr>
              <a:t>Relatively small CAS latency</a:t>
            </a:r>
            <a:endParaRPr dirty="0">
              <a:solidFill>
                <a:schemeClr val="tx1"/>
              </a:solidFill>
            </a:endParaRPr>
          </a:p>
          <a:p>
            <a:pPr marL="457200" lvl="0" indent="-342900" algn="l" rtl="0">
              <a:spcBef>
                <a:spcPts val="0"/>
              </a:spcBef>
              <a:spcAft>
                <a:spcPts val="0"/>
              </a:spcAft>
              <a:buClrTx/>
              <a:buSzPts val="1800"/>
              <a:buChar char="●"/>
            </a:pPr>
            <a:r>
              <a:rPr lang="en-US" dirty="0">
                <a:solidFill>
                  <a:schemeClr val="tx1"/>
                </a:solidFill>
              </a:rPr>
              <a:t>How about large last-level caches?</a:t>
            </a:r>
            <a:endParaRPr dirty="0">
              <a:solidFill>
                <a:schemeClr val="tx1"/>
              </a:solidFill>
            </a:endParaRPr>
          </a:p>
          <a:p>
            <a:pPr marL="0" lvl="0" indent="0" algn="l" rtl="0">
              <a:spcBef>
                <a:spcPts val="1600"/>
              </a:spcBef>
              <a:spcAft>
                <a:spcPts val="0"/>
              </a:spcAft>
              <a:buClrTx/>
              <a:buNone/>
            </a:pPr>
            <a:r>
              <a:rPr lang="en-US" b="1" dirty="0">
                <a:solidFill>
                  <a:schemeClr val="tx1"/>
                </a:solidFill>
              </a:rPr>
              <a:t>→ Model timing at controller interface (AXI4)</a:t>
            </a:r>
            <a:endParaRPr b="1" dirty="0">
              <a:solidFill>
                <a:schemeClr val="tx1"/>
              </a:solidFill>
            </a:endParaRPr>
          </a:p>
          <a:p>
            <a:pPr marL="457200" marR="0" lvl="0" indent="0" algn="l" rtl="0">
              <a:lnSpc>
                <a:spcPct val="115000"/>
              </a:lnSpc>
              <a:spcBef>
                <a:spcPts val="1600"/>
              </a:spcBef>
              <a:spcAft>
                <a:spcPts val="0"/>
              </a:spcAft>
              <a:buClrTx/>
              <a:buNone/>
            </a:pPr>
            <a:endParaRPr dirty="0">
              <a:solidFill>
                <a:schemeClr val="tx1"/>
              </a:solidFill>
            </a:endParaRPr>
          </a:p>
          <a:p>
            <a:pPr marL="0" lvl="0" indent="0" algn="l" rtl="0">
              <a:spcBef>
                <a:spcPts val="1600"/>
              </a:spcBef>
              <a:spcAft>
                <a:spcPts val="1600"/>
              </a:spcAft>
              <a:buClrTx/>
              <a:buNone/>
            </a:pPr>
            <a:endParaRP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
                                            <p:txEl>
                                              <p:pRg st="0" end="0"/>
                                            </p:txEl>
                                          </p:spTgt>
                                        </p:tgtEl>
                                        <p:attrNameLst>
                                          <p:attrName>style.visibility</p:attrName>
                                        </p:attrNameLst>
                                      </p:cBhvr>
                                      <p:to>
                                        <p:strVal val="visible"/>
                                      </p:to>
                                    </p:set>
                                    <p:animEffect transition="in" filter="fade">
                                      <p:cBhvr>
                                        <p:cTn id="7" dur="1"/>
                                        <p:tgtEl>
                                          <p:spTgt spid="3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7">
                                            <p:txEl>
                                              <p:pRg st="1" end="1"/>
                                            </p:txEl>
                                          </p:spTgt>
                                        </p:tgtEl>
                                        <p:attrNameLst>
                                          <p:attrName>style.visibility</p:attrName>
                                        </p:attrNameLst>
                                      </p:cBhvr>
                                      <p:to>
                                        <p:strVal val="visible"/>
                                      </p:to>
                                    </p:set>
                                    <p:animEffect transition="in" filter="fade">
                                      <p:cBhvr>
                                        <p:cTn id="12" dur="1"/>
                                        <p:tgtEl>
                                          <p:spTgt spid="3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7">
                                            <p:txEl>
                                              <p:pRg st="2" end="2"/>
                                            </p:txEl>
                                          </p:spTgt>
                                        </p:tgtEl>
                                        <p:attrNameLst>
                                          <p:attrName>style.visibility</p:attrName>
                                        </p:attrNameLst>
                                      </p:cBhvr>
                                      <p:to>
                                        <p:strVal val="visible"/>
                                      </p:to>
                                    </p:set>
                                    <p:animEffect transition="in" filter="fade">
                                      <p:cBhvr>
                                        <p:cTn id="17" dur="1"/>
                                        <p:tgtEl>
                                          <p:spTgt spid="3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9">
                                            <p:txEl>
                                              <p:pRg st="0" end="0"/>
                                            </p:txEl>
                                          </p:spTgt>
                                        </p:tgtEl>
                                        <p:attrNameLst>
                                          <p:attrName>style.visibility</p:attrName>
                                        </p:attrNameLst>
                                      </p:cBhvr>
                                      <p:to>
                                        <p:strVal val="visible"/>
                                      </p:to>
                                    </p:set>
                                    <p:animEffect transition="in" filter="fade">
                                      <p:cBhvr>
                                        <p:cTn id="22" dur="1"/>
                                        <p:tgtEl>
                                          <p:spTgt spid="3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9">
                                            <p:txEl>
                                              <p:pRg st="1" end="1"/>
                                            </p:txEl>
                                          </p:spTgt>
                                        </p:tgtEl>
                                        <p:attrNameLst>
                                          <p:attrName>style.visibility</p:attrName>
                                        </p:attrNameLst>
                                      </p:cBhvr>
                                      <p:to>
                                        <p:strVal val="visible"/>
                                      </p:to>
                                    </p:set>
                                    <p:animEffect transition="in" filter="fade">
                                      <p:cBhvr>
                                        <p:cTn id="27" dur="1"/>
                                        <p:tgtEl>
                                          <p:spTgt spid="31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9">
                                            <p:txEl>
                                              <p:pRg st="2" end="2"/>
                                            </p:txEl>
                                          </p:spTgt>
                                        </p:tgtEl>
                                        <p:attrNameLst>
                                          <p:attrName>style.visibility</p:attrName>
                                        </p:attrNameLst>
                                      </p:cBhvr>
                                      <p:to>
                                        <p:strVal val="visible"/>
                                      </p:to>
                                    </p:set>
                                    <p:animEffect transition="in" filter="fade">
                                      <p:cBhvr>
                                        <p:cTn id="32" dur="1"/>
                                        <p:tgtEl>
                                          <p:spTgt spid="31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9">
                                            <p:txEl>
                                              <p:pRg st="3" end="3"/>
                                            </p:txEl>
                                          </p:spTgt>
                                        </p:tgtEl>
                                        <p:attrNameLst>
                                          <p:attrName>style.visibility</p:attrName>
                                        </p:attrNameLst>
                                      </p:cBhvr>
                                      <p:to>
                                        <p:strVal val="visible"/>
                                      </p:to>
                                    </p:set>
                                    <p:animEffect transition="in" filter="fade">
                                      <p:cBhvr>
                                        <p:cTn id="37" dur="1"/>
                                        <p:tgtEl>
                                          <p:spTgt spid="31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19">
                                            <p:txEl>
                                              <p:pRg st="4" end="4"/>
                                            </p:txEl>
                                          </p:spTgt>
                                        </p:tgtEl>
                                        <p:attrNameLst>
                                          <p:attrName>style.visibility</p:attrName>
                                        </p:attrNameLst>
                                      </p:cBhvr>
                                      <p:to>
                                        <p:strVal val="visible"/>
                                      </p:to>
                                    </p:set>
                                    <p:animEffect transition="in" filter="fade">
                                      <p:cBhvr>
                                        <p:cTn id="42" dur="1"/>
                                        <p:tgtEl>
                                          <p:spTgt spid="3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E3960-A7D0-2649-9581-1C3F7730EC0A}"/>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AE79364-B42B-C141-9B7D-0301B29CF79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10A44CF-9BA0-5742-B802-585D757FE86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pic>
        <p:nvPicPr>
          <p:cNvPr id="5" name="Google Shape;260;p49">
            <a:extLst>
              <a:ext uri="{FF2B5EF4-FFF2-40B4-BE49-F238E27FC236}">
                <a16:creationId xmlns:a16="http://schemas.microsoft.com/office/drawing/2014/main" id="{1C0ED451-CFDF-5A4D-9C1E-CC2CE43D2F6A}"/>
              </a:ext>
            </a:extLst>
          </p:cNvPr>
          <p:cNvPicPr preferRelativeResize="0"/>
          <p:nvPr/>
        </p:nvPicPr>
        <p:blipFill>
          <a:blip r:embed="rId2">
            <a:alphaModFix/>
          </a:blip>
          <a:stretch>
            <a:fillRect/>
          </a:stretch>
        </p:blipFill>
        <p:spPr>
          <a:xfrm>
            <a:off x="427375" y="296954"/>
            <a:ext cx="8276433" cy="4598036"/>
          </a:xfrm>
          <a:prstGeom prst="rect">
            <a:avLst/>
          </a:prstGeom>
          <a:noFill/>
          <a:ln>
            <a:noFill/>
          </a:ln>
        </p:spPr>
      </p:pic>
    </p:spTree>
    <p:extLst>
      <p:ext uri="{BB962C8B-B14F-4D97-AF65-F5344CB8AC3E}">
        <p14:creationId xmlns:p14="http://schemas.microsoft.com/office/powerpoint/2010/main" val="2711518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5" name="Picture 4">
            <a:extLst>
              <a:ext uri="{FF2B5EF4-FFF2-40B4-BE49-F238E27FC236}">
                <a16:creationId xmlns:a16="http://schemas.microsoft.com/office/drawing/2014/main" id="{EECC15AB-FB6D-BE47-B485-C7409FE3A02E}"/>
              </a:ext>
            </a:extLst>
          </p:cNvPr>
          <p:cNvPicPr>
            <a:picLocks noChangeAspect="1"/>
          </p:cNvPicPr>
          <p:nvPr/>
        </p:nvPicPr>
        <p:blipFill>
          <a:blip r:embed="rId3"/>
          <a:stretch>
            <a:fillRect/>
          </a:stretch>
        </p:blipFill>
        <p:spPr>
          <a:xfrm>
            <a:off x="4907309" y="138793"/>
            <a:ext cx="4238939" cy="4906735"/>
          </a:xfrm>
          <a:prstGeom prst="rect">
            <a:avLst/>
          </a:prstGeom>
        </p:spPr>
      </p:pic>
      <p:sp>
        <p:nvSpPr>
          <p:cNvPr id="336" name="Google Shape;336;p55"/>
          <p:cNvSpPr txBox="1">
            <a:spLocks noGrp="1"/>
          </p:cNvSpPr>
          <p:nvPr>
            <p:ph type="body" idx="1"/>
          </p:nvPr>
        </p:nvSpPr>
        <p:spPr>
          <a:xfrm>
            <a:off x="196025" y="1615250"/>
            <a:ext cx="4891200" cy="1718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Tx/>
              <a:buSzPts val="1800"/>
              <a:buAutoNum type="arabicParenR" startAt="2"/>
            </a:pPr>
            <a:r>
              <a:rPr lang="en-US" dirty="0">
                <a:solidFill>
                  <a:schemeClr val="tx1"/>
                </a:solidFill>
              </a:rPr>
              <a:t>Timing-models written as </a:t>
            </a:r>
            <a:r>
              <a:rPr lang="en-US" i="1" dirty="0">
                <a:solidFill>
                  <a:schemeClr val="tx1"/>
                </a:solidFill>
              </a:rPr>
              <a:t>target-time</a:t>
            </a:r>
            <a:r>
              <a:rPr lang="en-US" dirty="0">
                <a:solidFill>
                  <a:schemeClr val="tx1"/>
                </a:solidFill>
              </a:rPr>
              <a:t> RTL</a:t>
            </a:r>
            <a:endParaRPr dirty="0">
              <a:solidFill>
                <a:schemeClr val="tx1"/>
              </a:solidFill>
            </a:endParaRPr>
          </a:p>
          <a:p>
            <a:pPr marL="457200" lvl="0" indent="-342900" algn="l" rtl="0">
              <a:spcBef>
                <a:spcPts val="0"/>
              </a:spcBef>
              <a:spcAft>
                <a:spcPts val="0"/>
              </a:spcAft>
              <a:buClrTx/>
              <a:buSzPts val="1800"/>
              <a:buChar char="●"/>
            </a:pPr>
            <a:r>
              <a:rPr lang="en-US" dirty="0">
                <a:solidFill>
                  <a:schemeClr val="tx1"/>
                </a:solidFill>
              </a:rPr>
              <a:t>Functional model appears as single-cycle CAM</a:t>
            </a:r>
          </a:p>
          <a:p>
            <a:pPr>
              <a:buClrTx/>
              <a:buFont typeface="Proxima Nova"/>
              <a:buChar char="●"/>
            </a:pPr>
            <a:r>
              <a:rPr lang="en-US" dirty="0">
                <a:solidFill>
                  <a:schemeClr val="tx1"/>
                </a:solidFill>
              </a:rPr>
              <a:t>Reuse FAME transform to apply host-decoupling</a:t>
            </a:r>
          </a:p>
          <a:p>
            <a:pPr marL="114300" lvl="0" indent="0" algn="l" rtl="0">
              <a:spcBef>
                <a:spcPts val="0"/>
              </a:spcBef>
              <a:spcAft>
                <a:spcPts val="0"/>
              </a:spcAft>
              <a:buClrTx/>
              <a:buSzPts val="1800"/>
              <a:buNone/>
            </a:pPr>
            <a:endParaRPr dirty="0">
              <a:solidFill>
                <a:schemeClr val="tx1"/>
              </a:solidFill>
            </a:endParaRPr>
          </a:p>
        </p:txBody>
      </p:sp>
      <p:sp>
        <p:nvSpPr>
          <p:cNvPr id="337" name="Google Shape;337;p55"/>
          <p:cNvSpPr txBox="1">
            <a:spLocks noGrp="1"/>
          </p:cNvSpPr>
          <p:nvPr>
            <p:ph type="body" idx="1"/>
          </p:nvPr>
        </p:nvSpPr>
        <p:spPr>
          <a:xfrm>
            <a:off x="196025" y="1115300"/>
            <a:ext cx="4891200" cy="480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Tx/>
              <a:buSzPts val="1800"/>
              <a:buAutoNum type="arabicParenR"/>
            </a:pPr>
            <a:r>
              <a:rPr lang="en-US" dirty="0">
                <a:solidFill>
                  <a:schemeClr val="tx1"/>
                </a:solidFill>
              </a:rPr>
              <a:t>Split timing and functional model</a:t>
            </a:r>
            <a:r>
              <a:rPr lang="en-US" baseline="30000" dirty="0">
                <a:solidFill>
                  <a:schemeClr val="tx1"/>
                </a:solidFill>
              </a:rPr>
              <a:t>1</a:t>
            </a:r>
            <a:r>
              <a:rPr lang="en-US" dirty="0">
                <a:solidFill>
                  <a:schemeClr val="tx1"/>
                </a:solidFill>
              </a:rPr>
              <a:t> </a:t>
            </a:r>
            <a:endParaRPr dirty="0">
              <a:solidFill>
                <a:schemeClr val="tx1"/>
              </a:solidFill>
            </a:endParaRPr>
          </a:p>
        </p:txBody>
      </p:sp>
      <p:sp>
        <p:nvSpPr>
          <p:cNvPr id="346" name="Google Shape;346;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Anatomy of a FASED Instance</a:t>
            </a:r>
            <a:endParaRPr/>
          </a:p>
        </p:txBody>
      </p:sp>
      <p:sp>
        <p:nvSpPr>
          <p:cNvPr id="347" name="Google Shape;347;p55"/>
          <p:cNvSpPr txBox="1">
            <a:spLocks noGrp="1"/>
          </p:cNvSpPr>
          <p:nvPr>
            <p:ph type="body" idx="1"/>
          </p:nvPr>
        </p:nvSpPr>
        <p:spPr>
          <a:xfrm>
            <a:off x="196025" y="3294325"/>
            <a:ext cx="4891200" cy="1335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Tx/>
              <a:buSzPts val="1800"/>
              <a:buAutoNum type="arabicParenR" startAt="3"/>
            </a:pPr>
            <a:r>
              <a:rPr lang="en-US" dirty="0">
                <a:solidFill>
                  <a:schemeClr val="tx1"/>
                </a:solidFill>
              </a:rPr>
              <a:t>Configuration port bound to memory-mapped registers for runtime reconfiguration</a:t>
            </a:r>
            <a:br>
              <a:rPr lang="en-US"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endParaRPr dirty="0">
              <a:solidFill>
                <a:schemeClr val="tx1"/>
              </a:solidFill>
            </a:endParaRPr>
          </a:p>
        </p:txBody>
      </p:sp>
      <p:sp>
        <p:nvSpPr>
          <p:cNvPr id="345" name="Google Shape;345;p55"/>
          <p:cNvSpPr txBox="1">
            <a:spLocks noGrp="1"/>
          </p:cNvSpPr>
          <p:nvPr>
            <p:ph type="sldNum" idx="12"/>
          </p:nvPr>
        </p:nvSpPr>
        <p:spPr>
          <a:xfrm>
            <a:off x="-138142" y="474990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US"/>
              <a:t>13</a:t>
            </a:fld>
            <a:endParaRPr dirty="0"/>
          </a:p>
        </p:txBody>
      </p:sp>
      <p:sp>
        <p:nvSpPr>
          <p:cNvPr id="6" name="Rectangle 5">
            <a:extLst>
              <a:ext uri="{FF2B5EF4-FFF2-40B4-BE49-F238E27FC236}">
                <a16:creationId xmlns:a16="http://schemas.microsoft.com/office/drawing/2014/main" id="{BBDC52B6-C953-2E40-BCB2-5C4CD018179D}"/>
              </a:ext>
            </a:extLst>
          </p:cNvPr>
          <p:cNvSpPr/>
          <p:nvPr/>
        </p:nvSpPr>
        <p:spPr>
          <a:xfrm>
            <a:off x="6490608" y="555171"/>
            <a:ext cx="1845128" cy="1551215"/>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3CC9DBA-F9C0-4849-BE68-C7DB8ED969BF}"/>
              </a:ext>
            </a:extLst>
          </p:cNvPr>
          <p:cNvSpPr/>
          <p:nvPr/>
        </p:nvSpPr>
        <p:spPr>
          <a:xfrm>
            <a:off x="6490608" y="3078110"/>
            <a:ext cx="1975756" cy="1804133"/>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E2C6567-3A35-CD49-A7B2-A51EFBA2064A}"/>
              </a:ext>
            </a:extLst>
          </p:cNvPr>
          <p:cNvSpPr/>
          <p:nvPr/>
        </p:nvSpPr>
        <p:spPr>
          <a:xfrm>
            <a:off x="8311242" y="1420586"/>
            <a:ext cx="470807" cy="1657524"/>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82EB9F4-B910-0D41-946E-5F732965AEDC}"/>
              </a:ext>
            </a:extLst>
          </p:cNvPr>
          <p:cNvSpPr/>
          <p:nvPr/>
        </p:nvSpPr>
        <p:spPr>
          <a:xfrm>
            <a:off x="6490608" y="2106385"/>
            <a:ext cx="1820634" cy="971725"/>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88B2767-B690-0541-8ECE-7AFFA51278F4}"/>
              </a:ext>
            </a:extLst>
          </p:cNvPr>
          <p:cNvSpPr/>
          <p:nvPr/>
        </p:nvSpPr>
        <p:spPr>
          <a:xfrm>
            <a:off x="5597980" y="555172"/>
            <a:ext cx="892628" cy="430872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oogle Shape;260;p49">
            <a:extLst>
              <a:ext uri="{FF2B5EF4-FFF2-40B4-BE49-F238E27FC236}">
                <a16:creationId xmlns:a16="http://schemas.microsoft.com/office/drawing/2014/main" id="{ABBC511A-EDB2-9D47-9515-F42287EAFDD7}"/>
              </a:ext>
            </a:extLst>
          </p:cNvPr>
          <p:cNvPicPr preferRelativeResize="0"/>
          <p:nvPr/>
        </p:nvPicPr>
        <p:blipFill rotWithShape="1">
          <a:blip r:embed="rId4">
            <a:alphaModFix/>
          </a:blip>
          <a:srcRect l="64402" t="-4066" r="6801" b="52394"/>
          <a:stretch/>
        </p:blipFill>
        <p:spPr>
          <a:xfrm>
            <a:off x="5236234" y="761745"/>
            <a:ext cx="3907766" cy="3895574"/>
          </a:xfrm>
          <a:prstGeom prst="rect">
            <a:avLst/>
          </a:prstGeom>
          <a:noFill/>
          <a:ln>
            <a:noFill/>
          </a:ln>
        </p:spPr>
      </p:pic>
      <p:sp>
        <p:nvSpPr>
          <p:cNvPr id="25" name="Google Shape;347;p55">
            <a:extLst>
              <a:ext uri="{FF2B5EF4-FFF2-40B4-BE49-F238E27FC236}">
                <a16:creationId xmlns:a16="http://schemas.microsoft.com/office/drawing/2014/main" id="{6D10FA59-A55A-0D4D-871F-ECA25303A782}"/>
              </a:ext>
            </a:extLst>
          </p:cNvPr>
          <p:cNvSpPr txBox="1">
            <a:spLocks/>
          </p:cNvSpPr>
          <p:nvPr/>
        </p:nvSpPr>
        <p:spPr>
          <a:xfrm>
            <a:off x="311700" y="4712207"/>
            <a:ext cx="5462299" cy="2971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3"/>
              </a:buClr>
              <a:buSzPts val="1800"/>
              <a:buFont typeface="Proxima Nova"/>
              <a:buAutoNum type="arabicParenR"/>
              <a:defRPr sz="1800" b="0" i="0" u="none" strike="noStrike" cap="none">
                <a:solidFill>
                  <a:schemeClr val="accent3"/>
                </a:solidFill>
                <a:latin typeface="Proxima Nova"/>
                <a:ea typeface="Proxima Nova"/>
                <a:cs typeface="Proxima Nova"/>
                <a:sym typeface="Proxima Nova"/>
              </a:defRPr>
            </a:lvl1pPr>
            <a:lvl2pPr marL="914400" marR="0" lvl="1" indent="-317500" algn="l" rtl="0">
              <a:lnSpc>
                <a:spcPct val="115000"/>
              </a:lnSpc>
              <a:spcBef>
                <a:spcPts val="1600"/>
              </a:spcBef>
              <a:spcAft>
                <a:spcPts val="0"/>
              </a:spcAft>
              <a:buClr>
                <a:schemeClr val="accent3"/>
              </a:buClr>
              <a:buSzPts val="1400"/>
              <a:buFont typeface="Proxima Nova"/>
              <a:buAutoNum type="alphaLcParenR"/>
              <a:defRPr sz="1400" b="0" i="0" u="none" strike="noStrike" cap="none">
                <a:solidFill>
                  <a:schemeClr val="accent3"/>
                </a:solidFill>
                <a:latin typeface="Proxima Nova"/>
                <a:ea typeface="Proxima Nova"/>
                <a:cs typeface="Proxima Nova"/>
                <a:sym typeface="Proxima Nova"/>
              </a:defRPr>
            </a:lvl2pPr>
            <a:lvl3pPr marL="1371600" marR="0" lvl="2" indent="-317500" algn="l" rtl="0">
              <a:lnSpc>
                <a:spcPct val="115000"/>
              </a:lnSpc>
              <a:spcBef>
                <a:spcPts val="1600"/>
              </a:spcBef>
              <a:spcAft>
                <a:spcPts val="0"/>
              </a:spcAft>
              <a:buClr>
                <a:schemeClr val="accent3"/>
              </a:buClr>
              <a:buSzPts val="1400"/>
              <a:buFont typeface="Proxima Nova"/>
              <a:buAutoNum type="romanLcParenR"/>
              <a:defRPr sz="1400" b="0" i="0" u="none" strike="noStrike" cap="none">
                <a:solidFill>
                  <a:schemeClr val="accent3"/>
                </a:solidFill>
                <a:latin typeface="Proxima Nova"/>
                <a:ea typeface="Proxima Nova"/>
                <a:cs typeface="Proxima Nova"/>
                <a:sym typeface="Proxima Nova"/>
              </a:defRPr>
            </a:lvl3pPr>
            <a:lvl4pPr marL="1828800" marR="0" lvl="3" indent="-317500" algn="l" rtl="0">
              <a:lnSpc>
                <a:spcPct val="115000"/>
              </a:lnSpc>
              <a:spcBef>
                <a:spcPts val="1600"/>
              </a:spcBef>
              <a:spcAft>
                <a:spcPts val="0"/>
              </a:spcAft>
              <a:buClr>
                <a:schemeClr val="accent3"/>
              </a:buClr>
              <a:buSzPts val="1400"/>
              <a:buFont typeface="Proxima Nova"/>
              <a:buAutoNum type="arabicParenBoth"/>
              <a:defRPr sz="1400" b="0" i="0" u="none" strike="noStrike" cap="none">
                <a:solidFill>
                  <a:schemeClr val="accent3"/>
                </a:solidFill>
                <a:latin typeface="Proxima Nova"/>
                <a:ea typeface="Proxima Nova"/>
                <a:cs typeface="Proxima Nova"/>
                <a:sym typeface="Proxima Nova"/>
              </a:defRPr>
            </a:lvl4pPr>
            <a:lvl5pPr marL="2286000" marR="0" lvl="4" indent="-317500" algn="l" rtl="0">
              <a:lnSpc>
                <a:spcPct val="115000"/>
              </a:lnSpc>
              <a:spcBef>
                <a:spcPts val="1600"/>
              </a:spcBef>
              <a:spcAft>
                <a:spcPts val="0"/>
              </a:spcAft>
              <a:buClr>
                <a:schemeClr val="accent3"/>
              </a:buClr>
              <a:buSzPts val="1400"/>
              <a:buFont typeface="Proxima Nova"/>
              <a:buAutoNum type="alphaLcParenBoth"/>
              <a:defRPr sz="1400" b="0" i="0" u="none" strike="noStrike" cap="none">
                <a:solidFill>
                  <a:schemeClr val="accent3"/>
                </a:solidFill>
                <a:latin typeface="Proxima Nova"/>
                <a:ea typeface="Proxima Nova"/>
                <a:cs typeface="Proxima Nova"/>
                <a:sym typeface="Proxima Nova"/>
              </a:defRPr>
            </a:lvl5pPr>
            <a:lvl6pPr marL="2743200" marR="0" lvl="5" indent="-317500" algn="l" rtl="0">
              <a:lnSpc>
                <a:spcPct val="115000"/>
              </a:lnSpc>
              <a:spcBef>
                <a:spcPts val="1600"/>
              </a:spcBef>
              <a:spcAft>
                <a:spcPts val="0"/>
              </a:spcAft>
              <a:buClr>
                <a:schemeClr val="accent3"/>
              </a:buClr>
              <a:buSzPts val="1400"/>
              <a:buFont typeface="Proxima Nova"/>
              <a:buAutoNum type="romanLcParenBoth"/>
              <a:defRPr sz="1400" b="0" i="0" u="none" strike="noStrike" cap="none">
                <a:solidFill>
                  <a:schemeClr val="accent3"/>
                </a:solidFill>
                <a:latin typeface="Proxima Nova"/>
                <a:ea typeface="Proxima Nova"/>
                <a:cs typeface="Proxima Nova"/>
                <a:sym typeface="Proxima Nova"/>
              </a:defRPr>
            </a:lvl6pPr>
            <a:lvl7pPr marL="3200400" marR="0" lvl="6" indent="-317500" algn="l" rtl="0">
              <a:lnSpc>
                <a:spcPct val="115000"/>
              </a:lnSpc>
              <a:spcBef>
                <a:spcPts val="1600"/>
              </a:spcBef>
              <a:spcAft>
                <a:spcPts val="0"/>
              </a:spcAft>
              <a:buClr>
                <a:schemeClr val="accent3"/>
              </a:buClr>
              <a:buSzPts val="1400"/>
              <a:buFont typeface="Proxima Nova"/>
              <a:buAutoNum type="arabicPeriod"/>
              <a:defRPr sz="1400" b="0" i="0" u="none" strike="noStrike" cap="none">
                <a:solidFill>
                  <a:schemeClr val="accent3"/>
                </a:solidFill>
                <a:latin typeface="Proxima Nova"/>
                <a:ea typeface="Proxima Nova"/>
                <a:cs typeface="Proxima Nova"/>
                <a:sym typeface="Proxima Nova"/>
              </a:defRPr>
            </a:lvl7pPr>
            <a:lvl8pPr marL="3657600" marR="0" lvl="7" indent="-317500" algn="l" rtl="0">
              <a:lnSpc>
                <a:spcPct val="115000"/>
              </a:lnSpc>
              <a:spcBef>
                <a:spcPts val="1600"/>
              </a:spcBef>
              <a:spcAft>
                <a:spcPts val="0"/>
              </a:spcAft>
              <a:buClr>
                <a:schemeClr val="accent3"/>
              </a:buClr>
              <a:buSzPts val="1400"/>
              <a:buFont typeface="Proxima Nova"/>
              <a:buAutoNum type="alphaLcPeriod"/>
              <a:defRPr sz="1400" b="0" i="0" u="none" strike="noStrike" cap="none">
                <a:solidFill>
                  <a:schemeClr val="accent3"/>
                </a:solidFill>
                <a:latin typeface="Proxima Nova"/>
                <a:ea typeface="Proxima Nova"/>
                <a:cs typeface="Proxima Nova"/>
                <a:sym typeface="Proxima Nova"/>
              </a:defRPr>
            </a:lvl8pPr>
            <a:lvl9pPr marL="4114800" marR="0" lvl="8" indent="-317500" algn="l" rtl="0">
              <a:lnSpc>
                <a:spcPct val="115000"/>
              </a:lnSpc>
              <a:spcBef>
                <a:spcPts val="1600"/>
              </a:spcBef>
              <a:spcAft>
                <a:spcPts val="1600"/>
              </a:spcAft>
              <a:buClr>
                <a:schemeClr val="accent3"/>
              </a:buClr>
              <a:buSzPts val="1400"/>
              <a:buFont typeface="Proxima Nova"/>
              <a:buAutoNum type="romanLcPeriod"/>
              <a:defRPr sz="1400" b="0" i="0" u="none" strike="noStrike" cap="none">
                <a:solidFill>
                  <a:schemeClr val="accent3"/>
                </a:solidFill>
                <a:latin typeface="Proxima Nova"/>
                <a:ea typeface="Proxima Nova"/>
                <a:cs typeface="Proxima Nova"/>
                <a:sym typeface="Proxima Nova"/>
              </a:defRPr>
            </a:lvl9pPr>
          </a:lstStyle>
          <a:p>
            <a:pPr marL="114300" indent="0">
              <a:buClrTx/>
              <a:buNone/>
            </a:pPr>
            <a:r>
              <a:rPr lang="en-US" sz="1400" baseline="30000" dirty="0">
                <a:solidFill>
                  <a:schemeClr val="tx1"/>
                </a:solidFill>
              </a:rPr>
              <a:t>1</a:t>
            </a:r>
            <a:r>
              <a:rPr lang="en-US" sz="1400" dirty="0">
                <a:solidFill>
                  <a:schemeClr val="tx1"/>
                </a:solidFill>
              </a:rPr>
              <a:t>Joel Emer et al, </a:t>
            </a:r>
            <a:r>
              <a:rPr lang="en-US" sz="1400" i="1" dirty="0">
                <a:solidFill>
                  <a:schemeClr val="tx1"/>
                </a:solidFill>
              </a:rPr>
              <a:t>ASIM: A Performance Model Framework</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nodeType="withEffect">
                                  <p:stCondLst>
                                    <p:cond delay="0"/>
                                  </p:stCondLst>
                                  <p:childTnLst>
                                    <p:animEffect transition="out" filter="fade">
                                      <p:cBhvr>
                                        <p:cTn id="9" dur="500"/>
                                        <p:tgtEl>
                                          <p:spTgt spid="24"/>
                                        </p:tgtEl>
                                      </p:cBhvr>
                                    </p:animEffect>
                                    <p:set>
                                      <p:cBhvr>
                                        <p:cTn id="10" dur="1" fill="hold">
                                          <p:stCondLst>
                                            <p:cond delay="499"/>
                                          </p:stCondLst>
                                        </p:cTn>
                                        <p:tgtEl>
                                          <p:spTgt spid="2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7"/>
                                        </p:tgtEl>
                                        <p:attrNameLst>
                                          <p:attrName>style.visibility</p:attrName>
                                        </p:attrNameLst>
                                      </p:cBhvr>
                                      <p:to>
                                        <p:strVal val="visible"/>
                                      </p:to>
                                    </p:set>
                                    <p:animEffect transition="in" filter="fade">
                                      <p:cBhvr>
                                        <p:cTn id="15" dur="1"/>
                                        <p:tgtEl>
                                          <p:spTgt spid="337"/>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hidden"/>
                                      </p:to>
                                    </p:set>
                                  </p:childTnLst>
                                </p:cTn>
                              </p:par>
                              <p:par>
                                <p:cTn id="28" presetID="1" presetClass="entr" presetSubtype="0" fill="hold" grpId="1" nodeType="withEffect">
                                  <p:stCondLst>
                                    <p:cond delay="0"/>
                                  </p:stCondLst>
                                  <p:childTnLst>
                                    <p:set>
                                      <p:cBhvr>
                                        <p:cTn id="29" dur="1" fill="hold">
                                          <p:stCondLst>
                                            <p:cond delay="0"/>
                                          </p:stCondLst>
                                        </p:cTn>
                                        <p:tgtEl>
                                          <p:spTgt spid="6"/>
                                        </p:tgtEl>
                                        <p:attrNameLst>
                                          <p:attrName>style.visibility</p:attrName>
                                        </p:attrNameLst>
                                      </p:cBhvr>
                                      <p:to>
                                        <p:strVal val="visible"/>
                                      </p:to>
                                    </p:set>
                                  </p:childTnLst>
                                </p:cTn>
                              </p:par>
                              <p:par>
                                <p:cTn id="30" presetID="1" presetClass="entr" presetSubtype="0" fill="hold" grpId="1" nodeType="with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36">
                                            <p:txEl>
                                              <p:pRg st="0" end="0"/>
                                            </p:txEl>
                                          </p:spTgt>
                                        </p:tgtEl>
                                        <p:attrNameLst>
                                          <p:attrName>style.visibility</p:attrName>
                                        </p:attrNameLst>
                                      </p:cBhvr>
                                      <p:to>
                                        <p:strVal val="visible"/>
                                      </p:to>
                                    </p:set>
                                    <p:animEffect transition="in" filter="fade">
                                      <p:cBhvr>
                                        <p:cTn id="36" dur="1"/>
                                        <p:tgtEl>
                                          <p:spTgt spid="33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36">
                                            <p:txEl>
                                              <p:pRg st="1" end="1"/>
                                            </p:txEl>
                                          </p:spTgt>
                                        </p:tgtEl>
                                        <p:attrNameLst>
                                          <p:attrName>style.visibility</p:attrName>
                                        </p:attrNameLst>
                                      </p:cBhvr>
                                      <p:to>
                                        <p:strVal val="visible"/>
                                      </p:to>
                                    </p:set>
                                    <p:animEffect transition="in" filter="fade">
                                      <p:cBhvr>
                                        <p:cTn id="41" dur="1"/>
                                        <p:tgtEl>
                                          <p:spTgt spid="336">
                                            <p:txEl>
                                              <p:pRg st="1" end="1"/>
                                            </p:txEl>
                                          </p:spTgt>
                                        </p:tgtEl>
                                      </p:cBhvr>
                                    </p:animEffect>
                                  </p:childTnLst>
                                </p:cTn>
                              </p:par>
                              <p:par>
                                <p:cTn id="42" presetID="1" presetClass="exit" presetSubtype="0" fill="hold" grpId="2" nodeType="withEffect">
                                  <p:stCondLst>
                                    <p:cond delay="0"/>
                                  </p:stCondLst>
                                  <p:childTnLst>
                                    <p:set>
                                      <p:cBhvr>
                                        <p:cTn id="43" dur="1" fill="hold">
                                          <p:stCondLst>
                                            <p:cond delay="0"/>
                                          </p:stCondLst>
                                        </p:cTn>
                                        <p:tgtEl>
                                          <p:spTgt spid="19"/>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36">
                                            <p:txEl>
                                              <p:pRg st="2" end="2"/>
                                            </p:txEl>
                                          </p:spTgt>
                                        </p:tgtEl>
                                        <p:attrNameLst>
                                          <p:attrName>style.visibility</p:attrName>
                                        </p:attrNameLst>
                                      </p:cBhvr>
                                      <p:to>
                                        <p:strVal val="visible"/>
                                      </p:to>
                                    </p:set>
                                    <p:animEffect transition="in" filter="fade">
                                      <p:cBhvr>
                                        <p:cTn id="48" dur="1"/>
                                        <p:tgtEl>
                                          <p:spTgt spid="336">
                                            <p:txEl>
                                              <p:pRg st="2" end="2"/>
                                            </p:txEl>
                                          </p:spTgt>
                                        </p:tgtEl>
                                      </p:cBhvr>
                                    </p:animEffect>
                                  </p:childTnLst>
                                </p:cTn>
                              </p:par>
                              <p:par>
                                <p:cTn id="49" presetID="1" presetClass="exit" presetSubtype="0" fill="hold" grpId="3" nodeType="withEffect">
                                  <p:stCondLst>
                                    <p:cond delay="0"/>
                                  </p:stCondLst>
                                  <p:childTnLst>
                                    <p:set>
                                      <p:cBhvr>
                                        <p:cTn id="50" dur="1" fill="hold">
                                          <p:stCondLst>
                                            <p:cond delay="0"/>
                                          </p:stCondLst>
                                        </p:cTn>
                                        <p:tgtEl>
                                          <p:spTgt spid="2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47"/>
                                        </p:tgtEl>
                                        <p:attrNameLst>
                                          <p:attrName>style.visibility</p:attrName>
                                        </p:attrNameLst>
                                      </p:cBhvr>
                                      <p:to>
                                        <p:strVal val="visible"/>
                                      </p:to>
                                    </p:set>
                                    <p:animEffect transition="in" filter="fade">
                                      <p:cBhvr>
                                        <p:cTn id="55" dur="1"/>
                                        <p:tgtEl>
                                          <p:spTgt spid="347"/>
                                        </p:tgtEl>
                                      </p:cBhvr>
                                    </p:animEffect>
                                  </p:childTnLst>
                                </p:cTn>
                              </p:par>
                              <p:par>
                                <p:cTn id="56" presetID="1" presetClass="entr" presetSubtype="0" fill="hold" grpId="4" nodeType="withEffect">
                                  <p:stCondLst>
                                    <p:cond delay="0"/>
                                  </p:stCondLst>
                                  <p:childTnLst>
                                    <p:set>
                                      <p:cBhvr>
                                        <p:cTn id="57" dur="1" fill="hold">
                                          <p:stCondLst>
                                            <p:cond delay="0"/>
                                          </p:stCondLst>
                                        </p:cTn>
                                        <p:tgtEl>
                                          <p:spTgt spid="23"/>
                                        </p:tgtEl>
                                        <p:attrNameLst>
                                          <p:attrName>style.visibility</p:attrName>
                                        </p:attrNameLst>
                                      </p:cBhvr>
                                      <p:to>
                                        <p:strVal val="visible"/>
                                      </p:to>
                                    </p:set>
                                  </p:childTnLst>
                                </p:cTn>
                              </p:par>
                              <p:par>
                                <p:cTn id="58" presetID="1" presetClass="entr" presetSubtype="0" fill="hold" grpId="3" nodeType="withEffect">
                                  <p:stCondLst>
                                    <p:cond delay="0"/>
                                  </p:stCondLst>
                                  <p:childTnLst>
                                    <p:set>
                                      <p:cBhvr>
                                        <p:cTn id="59" dur="1" fill="hold">
                                          <p:stCondLst>
                                            <p:cond delay="0"/>
                                          </p:stCondLst>
                                        </p:cTn>
                                        <p:tgtEl>
                                          <p:spTgt spid="19"/>
                                        </p:tgtEl>
                                        <p:attrNameLst>
                                          <p:attrName>style.visibility</p:attrName>
                                        </p:attrNameLst>
                                      </p:cBhvr>
                                      <p:to>
                                        <p:strVal val="visible"/>
                                      </p:to>
                                    </p:set>
                                  </p:childTnLst>
                                </p:cTn>
                              </p:par>
                              <p:par>
                                <p:cTn id="60" presetID="1" presetClass="exit" presetSubtype="0" fill="hold" grpId="2" nodeType="withEffect">
                                  <p:stCondLst>
                                    <p:cond delay="0"/>
                                  </p:stCondLst>
                                  <p:childTnLst>
                                    <p:set>
                                      <p:cBhvr>
                                        <p:cTn id="61" dur="1" fill="hold">
                                          <p:stCondLst>
                                            <p:cond delay="0"/>
                                          </p:stCondLst>
                                        </p:cTn>
                                        <p:tgtEl>
                                          <p:spTgt spid="21"/>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0" nodeType="clickEffect">
                                  <p:stCondLst>
                                    <p:cond delay="0"/>
                                  </p:stCondLst>
                                  <p:childTnLst>
                                    <p:set>
                                      <p:cBhvr>
                                        <p:cTn id="65" dur="1" fill="hold">
                                          <p:stCondLst>
                                            <p:cond delay="0"/>
                                          </p:stCondLst>
                                        </p:cTn>
                                        <p:tgtEl>
                                          <p:spTgt spid="21"/>
                                        </p:tgtEl>
                                        <p:attrNameLst>
                                          <p:attrName>style.visibility</p:attrName>
                                        </p:attrNameLst>
                                      </p:cBhvr>
                                      <p:to>
                                        <p:strVal val="hidden"/>
                                      </p:to>
                                    </p:set>
                                  </p:childTnLst>
                                </p:cTn>
                              </p:par>
                              <p:par>
                                <p:cTn id="66" presetID="1" presetClass="exit" presetSubtype="0" fill="hold" grpId="4" nodeType="withEffect">
                                  <p:stCondLst>
                                    <p:cond delay="0"/>
                                  </p:stCondLst>
                                  <p:childTnLst>
                                    <p:set>
                                      <p:cBhvr>
                                        <p:cTn id="67" dur="1" fill="hold">
                                          <p:stCondLst>
                                            <p:cond delay="0"/>
                                          </p:stCondLst>
                                        </p:cTn>
                                        <p:tgtEl>
                                          <p:spTgt spid="19"/>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22"/>
                                        </p:tgtEl>
                                        <p:attrNameLst>
                                          <p:attrName>style.visibility</p:attrName>
                                        </p:attrNameLst>
                                      </p:cBhvr>
                                      <p:to>
                                        <p:strVal val="hidden"/>
                                      </p:to>
                                    </p:set>
                                  </p:childTnLst>
                                </p:cTn>
                              </p:par>
                              <p:par>
                                <p:cTn id="70" presetID="1" presetClass="exit" presetSubtype="0" fill="hold" grpId="2" nodeType="withEffect">
                                  <p:stCondLst>
                                    <p:cond delay="0"/>
                                  </p:stCondLst>
                                  <p:childTnLst>
                                    <p:set>
                                      <p:cBhvr>
                                        <p:cTn id="71" dur="1" fill="hold">
                                          <p:stCondLst>
                                            <p:cond delay="0"/>
                                          </p:stCondLst>
                                        </p:cTn>
                                        <p:tgtEl>
                                          <p:spTgt spid="6"/>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21"/>
                                        </p:tgtEl>
                                        <p:attrNameLst>
                                          <p:attrName>style.visibility</p:attrName>
                                        </p:attrNameLst>
                                      </p:cBhvr>
                                      <p:to>
                                        <p:strVal val="hidden"/>
                                      </p:to>
                                    </p:set>
                                  </p:childTnLst>
                                </p:cTn>
                              </p:par>
                              <p:par>
                                <p:cTn id="74" presetID="1" presetClass="exit" presetSubtype="0" fill="hold" grpId="2" nodeType="withEffect">
                                  <p:stCondLst>
                                    <p:cond delay="0"/>
                                  </p:stCondLst>
                                  <p:childTnLst>
                                    <p:set>
                                      <p:cBhvr>
                                        <p:cTn id="75"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19" grpId="0" animBg="1"/>
      <p:bldP spid="19" grpId="1" animBg="1"/>
      <p:bldP spid="19" grpId="2" animBg="1"/>
      <p:bldP spid="19" grpId="3" animBg="1"/>
      <p:bldP spid="19" grpId="4" animBg="1"/>
      <p:bldP spid="21" grpId="0" animBg="1"/>
      <p:bldP spid="21" grpId="1" animBg="1"/>
      <p:bldP spid="21" grpId="2" animBg="1"/>
      <p:bldP spid="22" grpId="0" animBg="1"/>
      <p:bldP spid="22" grpId="1" animBg="1"/>
      <p:bldP spid="23" grpId="2" animBg="1"/>
      <p:bldP spid="23" grpId="3" animBg="1"/>
      <p:bldP spid="23" grpId="4" animBg="1"/>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6"/>
          <p:cNvSpPr txBox="1">
            <a:spLocks noGrp="1"/>
          </p:cNvSpPr>
          <p:nvPr>
            <p:ph type="title"/>
          </p:nvPr>
        </p:nvSpPr>
        <p:spPr>
          <a:xfrm rot="16200000">
            <a:off x="-4048252" y="461382"/>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Example Execution: </a:t>
            </a:r>
            <a:br>
              <a:rPr lang="en-US" dirty="0"/>
            </a:br>
            <a:r>
              <a:rPr lang="en-US" dirty="0"/>
              <a:t>Single-Cycle Memory System</a:t>
            </a:r>
            <a:endParaRPr dirty="0"/>
          </a:p>
        </p:txBody>
      </p:sp>
      <p:sp>
        <p:nvSpPr>
          <p:cNvPr id="355" name="Google Shape;355;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US"/>
              <a:t>14</a:t>
            </a:fld>
            <a:endParaRPr/>
          </a:p>
        </p:txBody>
      </p:sp>
      <p:pic>
        <p:nvPicPr>
          <p:cNvPr id="3" name="Picture 2">
            <a:extLst>
              <a:ext uri="{FF2B5EF4-FFF2-40B4-BE49-F238E27FC236}">
                <a16:creationId xmlns:a16="http://schemas.microsoft.com/office/drawing/2014/main" id="{1BC90AE0-C0F7-D14E-80F2-11F71B2A4E4D}"/>
              </a:ext>
            </a:extLst>
          </p:cNvPr>
          <p:cNvPicPr>
            <a:picLocks noChangeAspect="1"/>
          </p:cNvPicPr>
          <p:nvPr/>
        </p:nvPicPr>
        <p:blipFill rotWithShape="1">
          <a:blip r:embed="rId3"/>
          <a:srcRect t="3574" b="4063"/>
          <a:stretch/>
        </p:blipFill>
        <p:spPr>
          <a:xfrm>
            <a:off x="4634984" y="125656"/>
            <a:ext cx="3443759" cy="4914763"/>
          </a:xfrm>
          <a:prstGeom prst="rect">
            <a:avLst/>
          </a:prstGeom>
        </p:spPr>
      </p:pic>
      <p:sp>
        <p:nvSpPr>
          <p:cNvPr id="7" name="Google Shape;337;p55">
            <a:extLst>
              <a:ext uri="{FF2B5EF4-FFF2-40B4-BE49-F238E27FC236}">
                <a16:creationId xmlns:a16="http://schemas.microsoft.com/office/drawing/2014/main" id="{28E3B15B-5830-6B49-80CB-46F2406EBBC8}"/>
              </a:ext>
            </a:extLst>
          </p:cNvPr>
          <p:cNvSpPr txBox="1">
            <a:spLocks noGrp="1"/>
          </p:cNvSpPr>
          <p:nvPr>
            <p:ph type="body" idx="1"/>
          </p:nvPr>
        </p:nvSpPr>
        <p:spPr>
          <a:xfrm>
            <a:off x="1106539" y="2342588"/>
            <a:ext cx="4891200" cy="480900"/>
          </a:xfrm>
          <a:prstGeom prst="rect">
            <a:avLst/>
          </a:prstGeom>
        </p:spPr>
        <p:txBody>
          <a:bodyPr spcFirstLastPara="1" wrap="square" lIns="91425" tIns="91425" rIns="91425" bIns="91425" anchor="t" anchorCtr="0">
            <a:noAutofit/>
          </a:bodyPr>
          <a:lstStyle/>
          <a:p>
            <a:pPr marL="114300" lvl="0" indent="0" algn="l" rtl="0">
              <a:spcBef>
                <a:spcPts val="0"/>
              </a:spcBef>
              <a:spcAft>
                <a:spcPts val="0"/>
              </a:spcAft>
              <a:buClrTx/>
              <a:buSzPts val="1800"/>
              <a:buNone/>
            </a:pPr>
            <a:r>
              <a:rPr lang="en-US" sz="2800" u="sng" dirty="0">
                <a:solidFill>
                  <a:schemeClr val="tx1"/>
                </a:solidFill>
              </a:rPr>
              <a:t>Legend</a:t>
            </a:r>
            <a:endParaRPr sz="2800" u="sng" dirty="0">
              <a:solidFill>
                <a:schemeClr val="tx1"/>
              </a:solidFill>
            </a:endParaRPr>
          </a:p>
        </p:txBody>
      </p:sp>
      <p:sp>
        <p:nvSpPr>
          <p:cNvPr id="4" name="Oval 3">
            <a:extLst>
              <a:ext uri="{FF2B5EF4-FFF2-40B4-BE49-F238E27FC236}">
                <a16:creationId xmlns:a16="http://schemas.microsoft.com/office/drawing/2014/main" id="{7C91CD3E-72CA-5B48-A1AD-8130BE6F704F}"/>
              </a:ext>
            </a:extLst>
          </p:cNvPr>
          <p:cNvSpPr/>
          <p:nvPr/>
        </p:nvSpPr>
        <p:spPr>
          <a:xfrm>
            <a:off x="1306050" y="3081217"/>
            <a:ext cx="367781" cy="367781"/>
          </a:xfrm>
          <a:prstGeom prst="ellipse">
            <a:avLst/>
          </a:prstGeom>
          <a:solidFill>
            <a:schemeClr val="bg1"/>
          </a:solid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70C0"/>
                </a:solidFill>
              </a:rPr>
              <a:t>V</a:t>
            </a:r>
          </a:p>
        </p:txBody>
      </p:sp>
      <p:sp>
        <p:nvSpPr>
          <p:cNvPr id="9" name="Oval 8">
            <a:extLst>
              <a:ext uri="{FF2B5EF4-FFF2-40B4-BE49-F238E27FC236}">
                <a16:creationId xmlns:a16="http://schemas.microsoft.com/office/drawing/2014/main" id="{A3BF8DF4-8F7A-2946-A0F7-E27BC50F03ED}"/>
              </a:ext>
            </a:extLst>
          </p:cNvPr>
          <p:cNvSpPr/>
          <p:nvPr/>
        </p:nvSpPr>
        <p:spPr>
          <a:xfrm>
            <a:off x="1306050" y="3625977"/>
            <a:ext cx="367781" cy="367781"/>
          </a:xfrm>
          <a:prstGeom prst="ellipse">
            <a:avLst/>
          </a:prstGeom>
          <a:solidFill>
            <a:schemeClr val="bg1"/>
          </a:solid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0070C0"/>
              </a:solidFill>
            </a:endParaRPr>
          </a:p>
        </p:txBody>
      </p:sp>
      <p:sp>
        <p:nvSpPr>
          <p:cNvPr id="5" name="Rectangle 4">
            <a:extLst>
              <a:ext uri="{FF2B5EF4-FFF2-40B4-BE49-F238E27FC236}">
                <a16:creationId xmlns:a16="http://schemas.microsoft.com/office/drawing/2014/main" id="{080FE60B-E8A8-024C-B8D8-7A0C5DC379AC}"/>
              </a:ext>
            </a:extLst>
          </p:cNvPr>
          <p:cNvSpPr/>
          <p:nvPr/>
        </p:nvSpPr>
        <p:spPr>
          <a:xfrm>
            <a:off x="1306050" y="4139946"/>
            <a:ext cx="367781" cy="367781"/>
          </a:xfrm>
          <a:prstGeom prst="rect">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H</a:t>
            </a:r>
          </a:p>
        </p:txBody>
      </p:sp>
      <p:sp>
        <p:nvSpPr>
          <p:cNvPr id="13" name="Google Shape;337;p55">
            <a:extLst>
              <a:ext uri="{FF2B5EF4-FFF2-40B4-BE49-F238E27FC236}">
                <a16:creationId xmlns:a16="http://schemas.microsoft.com/office/drawing/2014/main" id="{F69A3014-73D3-2142-90AA-371BD04CB14E}"/>
              </a:ext>
            </a:extLst>
          </p:cNvPr>
          <p:cNvSpPr txBox="1">
            <a:spLocks/>
          </p:cNvSpPr>
          <p:nvPr/>
        </p:nvSpPr>
        <p:spPr>
          <a:xfrm>
            <a:off x="1077419" y="395323"/>
            <a:ext cx="2445600" cy="480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3"/>
              </a:buClr>
              <a:buSzPts val="1800"/>
              <a:buFont typeface="Proxima Nova"/>
              <a:buAutoNum type="arabicParenR"/>
              <a:defRPr sz="1800" b="0" i="0" u="none" strike="noStrike" cap="none">
                <a:solidFill>
                  <a:schemeClr val="accent3"/>
                </a:solidFill>
                <a:latin typeface="Proxima Nova"/>
                <a:ea typeface="Proxima Nova"/>
                <a:cs typeface="Proxima Nova"/>
                <a:sym typeface="Proxima Nova"/>
              </a:defRPr>
            </a:lvl1pPr>
            <a:lvl2pPr marL="914400" marR="0" lvl="1" indent="-317500" algn="l" rtl="0">
              <a:lnSpc>
                <a:spcPct val="115000"/>
              </a:lnSpc>
              <a:spcBef>
                <a:spcPts val="1600"/>
              </a:spcBef>
              <a:spcAft>
                <a:spcPts val="0"/>
              </a:spcAft>
              <a:buClr>
                <a:schemeClr val="accent3"/>
              </a:buClr>
              <a:buSzPts val="1400"/>
              <a:buFont typeface="Proxima Nova"/>
              <a:buAutoNum type="alphaLcParenR"/>
              <a:defRPr sz="1400" b="0" i="0" u="none" strike="noStrike" cap="none">
                <a:solidFill>
                  <a:schemeClr val="accent3"/>
                </a:solidFill>
                <a:latin typeface="Proxima Nova"/>
                <a:ea typeface="Proxima Nova"/>
                <a:cs typeface="Proxima Nova"/>
                <a:sym typeface="Proxima Nova"/>
              </a:defRPr>
            </a:lvl2pPr>
            <a:lvl3pPr marL="1371600" marR="0" lvl="2" indent="-317500" algn="l" rtl="0">
              <a:lnSpc>
                <a:spcPct val="115000"/>
              </a:lnSpc>
              <a:spcBef>
                <a:spcPts val="1600"/>
              </a:spcBef>
              <a:spcAft>
                <a:spcPts val="0"/>
              </a:spcAft>
              <a:buClr>
                <a:schemeClr val="accent3"/>
              </a:buClr>
              <a:buSzPts val="1400"/>
              <a:buFont typeface="Proxima Nova"/>
              <a:buAutoNum type="romanLcParenR"/>
              <a:defRPr sz="1400" b="0" i="0" u="none" strike="noStrike" cap="none">
                <a:solidFill>
                  <a:schemeClr val="accent3"/>
                </a:solidFill>
                <a:latin typeface="Proxima Nova"/>
                <a:ea typeface="Proxima Nova"/>
                <a:cs typeface="Proxima Nova"/>
                <a:sym typeface="Proxima Nova"/>
              </a:defRPr>
            </a:lvl3pPr>
            <a:lvl4pPr marL="1828800" marR="0" lvl="3" indent="-317500" algn="l" rtl="0">
              <a:lnSpc>
                <a:spcPct val="115000"/>
              </a:lnSpc>
              <a:spcBef>
                <a:spcPts val="1600"/>
              </a:spcBef>
              <a:spcAft>
                <a:spcPts val="0"/>
              </a:spcAft>
              <a:buClr>
                <a:schemeClr val="accent3"/>
              </a:buClr>
              <a:buSzPts val="1400"/>
              <a:buFont typeface="Proxima Nova"/>
              <a:buAutoNum type="arabicParenBoth"/>
              <a:defRPr sz="1400" b="0" i="0" u="none" strike="noStrike" cap="none">
                <a:solidFill>
                  <a:schemeClr val="accent3"/>
                </a:solidFill>
                <a:latin typeface="Proxima Nova"/>
                <a:ea typeface="Proxima Nova"/>
                <a:cs typeface="Proxima Nova"/>
                <a:sym typeface="Proxima Nova"/>
              </a:defRPr>
            </a:lvl4pPr>
            <a:lvl5pPr marL="2286000" marR="0" lvl="4" indent="-317500" algn="l" rtl="0">
              <a:lnSpc>
                <a:spcPct val="115000"/>
              </a:lnSpc>
              <a:spcBef>
                <a:spcPts val="1600"/>
              </a:spcBef>
              <a:spcAft>
                <a:spcPts val="0"/>
              </a:spcAft>
              <a:buClr>
                <a:schemeClr val="accent3"/>
              </a:buClr>
              <a:buSzPts val="1400"/>
              <a:buFont typeface="Proxima Nova"/>
              <a:buAutoNum type="alphaLcParenBoth"/>
              <a:defRPr sz="1400" b="0" i="0" u="none" strike="noStrike" cap="none">
                <a:solidFill>
                  <a:schemeClr val="accent3"/>
                </a:solidFill>
                <a:latin typeface="Proxima Nova"/>
                <a:ea typeface="Proxima Nova"/>
                <a:cs typeface="Proxima Nova"/>
                <a:sym typeface="Proxima Nova"/>
              </a:defRPr>
            </a:lvl5pPr>
            <a:lvl6pPr marL="2743200" marR="0" lvl="5" indent="-317500" algn="l" rtl="0">
              <a:lnSpc>
                <a:spcPct val="115000"/>
              </a:lnSpc>
              <a:spcBef>
                <a:spcPts val="1600"/>
              </a:spcBef>
              <a:spcAft>
                <a:spcPts val="0"/>
              </a:spcAft>
              <a:buClr>
                <a:schemeClr val="accent3"/>
              </a:buClr>
              <a:buSzPts val="1400"/>
              <a:buFont typeface="Proxima Nova"/>
              <a:buAutoNum type="romanLcParenBoth"/>
              <a:defRPr sz="1400" b="0" i="0" u="none" strike="noStrike" cap="none">
                <a:solidFill>
                  <a:schemeClr val="accent3"/>
                </a:solidFill>
                <a:latin typeface="Proxima Nova"/>
                <a:ea typeface="Proxima Nova"/>
                <a:cs typeface="Proxima Nova"/>
                <a:sym typeface="Proxima Nova"/>
              </a:defRPr>
            </a:lvl6pPr>
            <a:lvl7pPr marL="3200400" marR="0" lvl="6" indent="-317500" algn="l" rtl="0">
              <a:lnSpc>
                <a:spcPct val="115000"/>
              </a:lnSpc>
              <a:spcBef>
                <a:spcPts val="1600"/>
              </a:spcBef>
              <a:spcAft>
                <a:spcPts val="0"/>
              </a:spcAft>
              <a:buClr>
                <a:schemeClr val="accent3"/>
              </a:buClr>
              <a:buSzPts val="1400"/>
              <a:buFont typeface="Proxima Nova"/>
              <a:buAutoNum type="arabicPeriod"/>
              <a:defRPr sz="1400" b="0" i="0" u="none" strike="noStrike" cap="none">
                <a:solidFill>
                  <a:schemeClr val="accent3"/>
                </a:solidFill>
                <a:latin typeface="Proxima Nova"/>
                <a:ea typeface="Proxima Nova"/>
                <a:cs typeface="Proxima Nova"/>
                <a:sym typeface="Proxima Nova"/>
              </a:defRPr>
            </a:lvl7pPr>
            <a:lvl8pPr marL="3657600" marR="0" lvl="7" indent="-317500" algn="l" rtl="0">
              <a:lnSpc>
                <a:spcPct val="115000"/>
              </a:lnSpc>
              <a:spcBef>
                <a:spcPts val="1600"/>
              </a:spcBef>
              <a:spcAft>
                <a:spcPts val="0"/>
              </a:spcAft>
              <a:buClr>
                <a:schemeClr val="accent3"/>
              </a:buClr>
              <a:buSzPts val="1400"/>
              <a:buFont typeface="Proxima Nova"/>
              <a:buAutoNum type="alphaLcPeriod"/>
              <a:defRPr sz="1400" b="0" i="0" u="none" strike="noStrike" cap="none">
                <a:solidFill>
                  <a:schemeClr val="accent3"/>
                </a:solidFill>
                <a:latin typeface="Proxima Nova"/>
                <a:ea typeface="Proxima Nova"/>
                <a:cs typeface="Proxima Nova"/>
                <a:sym typeface="Proxima Nova"/>
              </a:defRPr>
            </a:lvl8pPr>
            <a:lvl9pPr marL="4114800" marR="0" lvl="8" indent="-317500" algn="l" rtl="0">
              <a:lnSpc>
                <a:spcPct val="115000"/>
              </a:lnSpc>
              <a:spcBef>
                <a:spcPts val="1600"/>
              </a:spcBef>
              <a:spcAft>
                <a:spcPts val="1600"/>
              </a:spcAft>
              <a:buClr>
                <a:schemeClr val="accent3"/>
              </a:buClr>
              <a:buSzPts val="1400"/>
              <a:buFont typeface="Proxima Nova"/>
              <a:buAutoNum type="romanLcPeriod"/>
              <a:defRPr sz="1400" b="0" i="0" u="none" strike="noStrike" cap="none">
                <a:solidFill>
                  <a:schemeClr val="accent3"/>
                </a:solidFill>
                <a:latin typeface="Proxima Nova"/>
                <a:ea typeface="Proxima Nova"/>
                <a:cs typeface="Proxima Nova"/>
                <a:sym typeface="Proxima Nova"/>
              </a:defRPr>
            </a:lvl9pPr>
          </a:lstStyle>
          <a:p>
            <a:pPr marL="114300" indent="0" algn="r">
              <a:buClrTx/>
              <a:buFont typeface="Proxima Nova"/>
              <a:buNone/>
            </a:pPr>
            <a:r>
              <a:rPr lang="en-US" sz="2800" u="sng" dirty="0">
                <a:solidFill>
                  <a:schemeClr val="tx1"/>
                </a:solidFill>
              </a:rPr>
              <a:t>Cycle Counts</a:t>
            </a:r>
          </a:p>
          <a:p>
            <a:pPr marL="114300" indent="0">
              <a:buClrTx/>
              <a:buFont typeface="Proxima Nova"/>
              <a:buNone/>
            </a:pPr>
            <a:r>
              <a:rPr lang="en-US" sz="2800" dirty="0">
                <a:solidFill>
                  <a:schemeClr val="tx1"/>
                </a:solidFill>
              </a:rPr>
              <a:t>Target: 0 </a:t>
            </a:r>
          </a:p>
          <a:p>
            <a:pPr marL="114300" indent="0">
              <a:buClrTx/>
              <a:buFont typeface="Proxima Nova"/>
              <a:buNone/>
            </a:pPr>
            <a:r>
              <a:rPr lang="en-US" sz="2800" dirty="0">
                <a:solidFill>
                  <a:schemeClr val="tx1"/>
                </a:solidFill>
              </a:rPr>
              <a:t>   Host: 0</a:t>
            </a:r>
          </a:p>
        </p:txBody>
      </p:sp>
      <p:sp>
        <p:nvSpPr>
          <p:cNvPr id="14" name="Google Shape;337;p55">
            <a:extLst>
              <a:ext uri="{FF2B5EF4-FFF2-40B4-BE49-F238E27FC236}">
                <a16:creationId xmlns:a16="http://schemas.microsoft.com/office/drawing/2014/main" id="{15D6F77E-981C-4B42-9D1D-81D65A3FD144}"/>
              </a:ext>
            </a:extLst>
          </p:cNvPr>
          <p:cNvSpPr txBox="1">
            <a:spLocks/>
          </p:cNvSpPr>
          <p:nvPr/>
        </p:nvSpPr>
        <p:spPr>
          <a:xfrm>
            <a:off x="1610364" y="2990169"/>
            <a:ext cx="3285737" cy="480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3"/>
              </a:buClr>
              <a:buSzPts val="1800"/>
              <a:buFont typeface="Proxima Nova"/>
              <a:buAutoNum type="arabicParenR"/>
              <a:defRPr sz="1800" b="0" i="0" u="none" strike="noStrike" cap="none">
                <a:solidFill>
                  <a:schemeClr val="accent3"/>
                </a:solidFill>
                <a:latin typeface="Proxima Nova"/>
                <a:ea typeface="Proxima Nova"/>
                <a:cs typeface="Proxima Nova"/>
                <a:sym typeface="Proxima Nova"/>
              </a:defRPr>
            </a:lvl1pPr>
            <a:lvl2pPr marL="914400" marR="0" lvl="1" indent="-317500" algn="l" rtl="0">
              <a:lnSpc>
                <a:spcPct val="115000"/>
              </a:lnSpc>
              <a:spcBef>
                <a:spcPts val="1600"/>
              </a:spcBef>
              <a:spcAft>
                <a:spcPts val="0"/>
              </a:spcAft>
              <a:buClr>
                <a:schemeClr val="accent3"/>
              </a:buClr>
              <a:buSzPts val="1400"/>
              <a:buFont typeface="Proxima Nova"/>
              <a:buAutoNum type="alphaLcParenR"/>
              <a:defRPr sz="1400" b="0" i="0" u="none" strike="noStrike" cap="none">
                <a:solidFill>
                  <a:schemeClr val="accent3"/>
                </a:solidFill>
                <a:latin typeface="Proxima Nova"/>
                <a:ea typeface="Proxima Nova"/>
                <a:cs typeface="Proxima Nova"/>
                <a:sym typeface="Proxima Nova"/>
              </a:defRPr>
            </a:lvl2pPr>
            <a:lvl3pPr marL="1371600" marR="0" lvl="2" indent="-317500" algn="l" rtl="0">
              <a:lnSpc>
                <a:spcPct val="115000"/>
              </a:lnSpc>
              <a:spcBef>
                <a:spcPts val="1600"/>
              </a:spcBef>
              <a:spcAft>
                <a:spcPts val="0"/>
              </a:spcAft>
              <a:buClr>
                <a:schemeClr val="accent3"/>
              </a:buClr>
              <a:buSzPts val="1400"/>
              <a:buFont typeface="Proxima Nova"/>
              <a:buAutoNum type="romanLcParenR"/>
              <a:defRPr sz="1400" b="0" i="0" u="none" strike="noStrike" cap="none">
                <a:solidFill>
                  <a:schemeClr val="accent3"/>
                </a:solidFill>
                <a:latin typeface="Proxima Nova"/>
                <a:ea typeface="Proxima Nova"/>
                <a:cs typeface="Proxima Nova"/>
                <a:sym typeface="Proxima Nova"/>
              </a:defRPr>
            </a:lvl3pPr>
            <a:lvl4pPr marL="1828800" marR="0" lvl="3" indent="-317500" algn="l" rtl="0">
              <a:lnSpc>
                <a:spcPct val="115000"/>
              </a:lnSpc>
              <a:spcBef>
                <a:spcPts val="1600"/>
              </a:spcBef>
              <a:spcAft>
                <a:spcPts val="0"/>
              </a:spcAft>
              <a:buClr>
                <a:schemeClr val="accent3"/>
              </a:buClr>
              <a:buSzPts val="1400"/>
              <a:buFont typeface="Proxima Nova"/>
              <a:buAutoNum type="arabicParenBoth"/>
              <a:defRPr sz="1400" b="0" i="0" u="none" strike="noStrike" cap="none">
                <a:solidFill>
                  <a:schemeClr val="accent3"/>
                </a:solidFill>
                <a:latin typeface="Proxima Nova"/>
                <a:ea typeface="Proxima Nova"/>
                <a:cs typeface="Proxima Nova"/>
                <a:sym typeface="Proxima Nova"/>
              </a:defRPr>
            </a:lvl4pPr>
            <a:lvl5pPr marL="2286000" marR="0" lvl="4" indent="-317500" algn="l" rtl="0">
              <a:lnSpc>
                <a:spcPct val="115000"/>
              </a:lnSpc>
              <a:spcBef>
                <a:spcPts val="1600"/>
              </a:spcBef>
              <a:spcAft>
                <a:spcPts val="0"/>
              </a:spcAft>
              <a:buClr>
                <a:schemeClr val="accent3"/>
              </a:buClr>
              <a:buSzPts val="1400"/>
              <a:buFont typeface="Proxima Nova"/>
              <a:buAutoNum type="alphaLcParenBoth"/>
              <a:defRPr sz="1400" b="0" i="0" u="none" strike="noStrike" cap="none">
                <a:solidFill>
                  <a:schemeClr val="accent3"/>
                </a:solidFill>
                <a:latin typeface="Proxima Nova"/>
                <a:ea typeface="Proxima Nova"/>
                <a:cs typeface="Proxima Nova"/>
                <a:sym typeface="Proxima Nova"/>
              </a:defRPr>
            </a:lvl5pPr>
            <a:lvl6pPr marL="2743200" marR="0" lvl="5" indent="-317500" algn="l" rtl="0">
              <a:lnSpc>
                <a:spcPct val="115000"/>
              </a:lnSpc>
              <a:spcBef>
                <a:spcPts val="1600"/>
              </a:spcBef>
              <a:spcAft>
                <a:spcPts val="0"/>
              </a:spcAft>
              <a:buClr>
                <a:schemeClr val="accent3"/>
              </a:buClr>
              <a:buSzPts val="1400"/>
              <a:buFont typeface="Proxima Nova"/>
              <a:buAutoNum type="romanLcParenBoth"/>
              <a:defRPr sz="1400" b="0" i="0" u="none" strike="noStrike" cap="none">
                <a:solidFill>
                  <a:schemeClr val="accent3"/>
                </a:solidFill>
                <a:latin typeface="Proxima Nova"/>
                <a:ea typeface="Proxima Nova"/>
                <a:cs typeface="Proxima Nova"/>
                <a:sym typeface="Proxima Nova"/>
              </a:defRPr>
            </a:lvl6pPr>
            <a:lvl7pPr marL="3200400" marR="0" lvl="6" indent="-317500" algn="l" rtl="0">
              <a:lnSpc>
                <a:spcPct val="115000"/>
              </a:lnSpc>
              <a:spcBef>
                <a:spcPts val="1600"/>
              </a:spcBef>
              <a:spcAft>
                <a:spcPts val="0"/>
              </a:spcAft>
              <a:buClr>
                <a:schemeClr val="accent3"/>
              </a:buClr>
              <a:buSzPts val="1400"/>
              <a:buFont typeface="Proxima Nova"/>
              <a:buAutoNum type="arabicPeriod"/>
              <a:defRPr sz="1400" b="0" i="0" u="none" strike="noStrike" cap="none">
                <a:solidFill>
                  <a:schemeClr val="accent3"/>
                </a:solidFill>
                <a:latin typeface="Proxima Nova"/>
                <a:ea typeface="Proxima Nova"/>
                <a:cs typeface="Proxima Nova"/>
                <a:sym typeface="Proxima Nova"/>
              </a:defRPr>
            </a:lvl7pPr>
            <a:lvl8pPr marL="3657600" marR="0" lvl="7" indent="-317500" algn="l" rtl="0">
              <a:lnSpc>
                <a:spcPct val="115000"/>
              </a:lnSpc>
              <a:spcBef>
                <a:spcPts val="1600"/>
              </a:spcBef>
              <a:spcAft>
                <a:spcPts val="0"/>
              </a:spcAft>
              <a:buClr>
                <a:schemeClr val="accent3"/>
              </a:buClr>
              <a:buSzPts val="1400"/>
              <a:buFont typeface="Proxima Nova"/>
              <a:buAutoNum type="alphaLcPeriod"/>
              <a:defRPr sz="1400" b="0" i="0" u="none" strike="noStrike" cap="none">
                <a:solidFill>
                  <a:schemeClr val="accent3"/>
                </a:solidFill>
                <a:latin typeface="Proxima Nova"/>
                <a:ea typeface="Proxima Nova"/>
                <a:cs typeface="Proxima Nova"/>
                <a:sym typeface="Proxima Nova"/>
              </a:defRPr>
            </a:lvl8pPr>
            <a:lvl9pPr marL="4114800" marR="0" lvl="8" indent="-317500" algn="l" rtl="0">
              <a:lnSpc>
                <a:spcPct val="115000"/>
              </a:lnSpc>
              <a:spcBef>
                <a:spcPts val="1600"/>
              </a:spcBef>
              <a:spcAft>
                <a:spcPts val="1600"/>
              </a:spcAft>
              <a:buClr>
                <a:schemeClr val="accent3"/>
              </a:buClr>
              <a:buSzPts val="1400"/>
              <a:buFont typeface="Proxima Nova"/>
              <a:buAutoNum type="romanLcPeriod"/>
              <a:defRPr sz="1400" b="0" i="0" u="none" strike="noStrike" cap="none">
                <a:solidFill>
                  <a:schemeClr val="accent3"/>
                </a:solidFill>
                <a:latin typeface="Proxima Nova"/>
                <a:ea typeface="Proxima Nova"/>
                <a:cs typeface="Proxima Nova"/>
                <a:sym typeface="Proxima Nova"/>
              </a:defRPr>
            </a:lvl9pPr>
          </a:lstStyle>
          <a:p>
            <a:pPr marL="114300" indent="0">
              <a:buClrTx/>
              <a:buFont typeface="Proxima Nova"/>
              <a:buNone/>
            </a:pPr>
            <a:r>
              <a:rPr lang="en-US" sz="2200" dirty="0">
                <a:solidFill>
                  <a:schemeClr val="tx1"/>
                </a:solidFill>
              </a:rPr>
              <a:t>Token w/ Transaction</a:t>
            </a:r>
          </a:p>
        </p:txBody>
      </p:sp>
      <p:sp>
        <p:nvSpPr>
          <p:cNvPr id="15" name="Google Shape;337;p55">
            <a:extLst>
              <a:ext uri="{FF2B5EF4-FFF2-40B4-BE49-F238E27FC236}">
                <a16:creationId xmlns:a16="http://schemas.microsoft.com/office/drawing/2014/main" id="{103B2CA5-C35C-CD49-B49C-6B898CF8B9CC}"/>
              </a:ext>
            </a:extLst>
          </p:cNvPr>
          <p:cNvSpPr txBox="1">
            <a:spLocks/>
          </p:cNvSpPr>
          <p:nvPr/>
        </p:nvSpPr>
        <p:spPr>
          <a:xfrm>
            <a:off x="1610363" y="3518745"/>
            <a:ext cx="3285737" cy="480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3"/>
              </a:buClr>
              <a:buSzPts val="1800"/>
              <a:buFont typeface="Proxima Nova"/>
              <a:buAutoNum type="arabicParenR"/>
              <a:defRPr sz="1800" b="0" i="0" u="none" strike="noStrike" cap="none">
                <a:solidFill>
                  <a:schemeClr val="accent3"/>
                </a:solidFill>
                <a:latin typeface="Proxima Nova"/>
                <a:ea typeface="Proxima Nova"/>
                <a:cs typeface="Proxima Nova"/>
                <a:sym typeface="Proxima Nova"/>
              </a:defRPr>
            </a:lvl1pPr>
            <a:lvl2pPr marL="914400" marR="0" lvl="1" indent="-317500" algn="l" rtl="0">
              <a:lnSpc>
                <a:spcPct val="115000"/>
              </a:lnSpc>
              <a:spcBef>
                <a:spcPts val="1600"/>
              </a:spcBef>
              <a:spcAft>
                <a:spcPts val="0"/>
              </a:spcAft>
              <a:buClr>
                <a:schemeClr val="accent3"/>
              </a:buClr>
              <a:buSzPts val="1400"/>
              <a:buFont typeface="Proxima Nova"/>
              <a:buAutoNum type="alphaLcParenR"/>
              <a:defRPr sz="1400" b="0" i="0" u="none" strike="noStrike" cap="none">
                <a:solidFill>
                  <a:schemeClr val="accent3"/>
                </a:solidFill>
                <a:latin typeface="Proxima Nova"/>
                <a:ea typeface="Proxima Nova"/>
                <a:cs typeface="Proxima Nova"/>
                <a:sym typeface="Proxima Nova"/>
              </a:defRPr>
            </a:lvl2pPr>
            <a:lvl3pPr marL="1371600" marR="0" lvl="2" indent="-317500" algn="l" rtl="0">
              <a:lnSpc>
                <a:spcPct val="115000"/>
              </a:lnSpc>
              <a:spcBef>
                <a:spcPts val="1600"/>
              </a:spcBef>
              <a:spcAft>
                <a:spcPts val="0"/>
              </a:spcAft>
              <a:buClr>
                <a:schemeClr val="accent3"/>
              </a:buClr>
              <a:buSzPts val="1400"/>
              <a:buFont typeface="Proxima Nova"/>
              <a:buAutoNum type="romanLcParenR"/>
              <a:defRPr sz="1400" b="0" i="0" u="none" strike="noStrike" cap="none">
                <a:solidFill>
                  <a:schemeClr val="accent3"/>
                </a:solidFill>
                <a:latin typeface="Proxima Nova"/>
                <a:ea typeface="Proxima Nova"/>
                <a:cs typeface="Proxima Nova"/>
                <a:sym typeface="Proxima Nova"/>
              </a:defRPr>
            </a:lvl3pPr>
            <a:lvl4pPr marL="1828800" marR="0" lvl="3" indent="-317500" algn="l" rtl="0">
              <a:lnSpc>
                <a:spcPct val="115000"/>
              </a:lnSpc>
              <a:spcBef>
                <a:spcPts val="1600"/>
              </a:spcBef>
              <a:spcAft>
                <a:spcPts val="0"/>
              </a:spcAft>
              <a:buClr>
                <a:schemeClr val="accent3"/>
              </a:buClr>
              <a:buSzPts val="1400"/>
              <a:buFont typeface="Proxima Nova"/>
              <a:buAutoNum type="arabicParenBoth"/>
              <a:defRPr sz="1400" b="0" i="0" u="none" strike="noStrike" cap="none">
                <a:solidFill>
                  <a:schemeClr val="accent3"/>
                </a:solidFill>
                <a:latin typeface="Proxima Nova"/>
                <a:ea typeface="Proxima Nova"/>
                <a:cs typeface="Proxima Nova"/>
                <a:sym typeface="Proxima Nova"/>
              </a:defRPr>
            </a:lvl4pPr>
            <a:lvl5pPr marL="2286000" marR="0" lvl="4" indent="-317500" algn="l" rtl="0">
              <a:lnSpc>
                <a:spcPct val="115000"/>
              </a:lnSpc>
              <a:spcBef>
                <a:spcPts val="1600"/>
              </a:spcBef>
              <a:spcAft>
                <a:spcPts val="0"/>
              </a:spcAft>
              <a:buClr>
                <a:schemeClr val="accent3"/>
              </a:buClr>
              <a:buSzPts val="1400"/>
              <a:buFont typeface="Proxima Nova"/>
              <a:buAutoNum type="alphaLcParenBoth"/>
              <a:defRPr sz="1400" b="0" i="0" u="none" strike="noStrike" cap="none">
                <a:solidFill>
                  <a:schemeClr val="accent3"/>
                </a:solidFill>
                <a:latin typeface="Proxima Nova"/>
                <a:ea typeface="Proxima Nova"/>
                <a:cs typeface="Proxima Nova"/>
                <a:sym typeface="Proxima Nova"/>
              </a:defRPr>
            </a:lvl5pPr>
            <a:lvl6pPr marL="2743200" marR="0" lvl="5" indent="-317500" algn="l" rtl="0">
              <a:lnSpc>
                <a:spcPct val="115000"/>
              </a:lnSpc>
              <a:spcBef>
                <a:spcPts val="1600"/>
              </a:spcBef>
              <a:spcAft>
                <a:spcPts val="0"/>
              </a:spcAft>
              <a:buClr>
                <a:schemeClr val="accent3"/>
              </a:buClr>
              <a:buSzPts val="1400"/>
              <a:buFont typeface="Proxima Nova"/>
              <a:buAutoNum type="romanLcParenBoth"/>
              <a:defRPr sz="1400" b="0" i="0" u="none" strike="noStrike" cap="none">
                <a:solidFill>
                  <a:schemeClr val="accent3"/>
                </a:solidFill>
                <a:latin typeface="Proxima Nova"/>
                <a:ea typeface="Proxima Nova"/>
                <a:cs typeface="Proxima Nova"/>
                <a:sym typeface="Proxima Nova"/>
              </a:defRPr>
            </a:lvl6pPr>
            <a:lvl7pPr marL="3200400" marR="0" lvl="6" indent="-317500" algn="l" rtl="0">
              <a:lnSpc>
                <a:spcPct val="115000"/>
              </a:lnSpc>
              <a:spcBef>
                <a:spcPts val="1600"/>
              </a:spcBef>
              <a:spcAft>
                <a:spcPts val="0"/>
              </a:spcAft>
              <a:buClr>
                <a:schemeClr val="accent3"/>
              </a:buClr>
              <a:buSzPts val="1400"/>
              <a:buFont typeface="Proxima Nova"/>
              <a:buAutoNum type="arabicPeriod"/>
              <a:defRPr sz="1400" b="0" i="0" u="none" strike="noStrike" cap="none">
                <a:solidFill>
                  <a:schemeClr val="accent3"/>
                </a:solidFill>
                <a:latin typeface="Proxima Nova"/>
                <a:ea typeface="Proxima Nova"/>
                <a:cs typeface="Proxima Nova"/>
                <a:sym typeface="Proxima Nova"/>
              </a:defRPr>
            </a:lvl7pPr>
            <a:lvl8pPr marL="3657600" marR="0" lvl="7" indent="-317500" algn="l" rtl="0">
              <a:lnSpc>
                <a:spcPct val="115000"/>
              </a:lnSpc>
              <a:spcBef>
                <a:spcPts val="1600"/>
              </a:spcBef>
              <a:spcAft>
                <a:spcPts val="0"/>
              </a:spcAft>
              <a:buClr>
                <a:schemeClr val="accent3"/>
              </a:buClr>
              <a:buSzPts val="1400"/>
              <a:buFont typeface="Proxima Nova"/>
              <a:buAutoNum type="alphaLcPeriod"/>
              <a:defRPr sz="1400" b="0" i="0" u="none" strike="noStrike" cap="none">
                <a:solidFill>
                  <a:schemeClr val="accent3"/>
                </a:solidFill>
                <a:latin typeface="Proxima Nova"/>
                <a:ea typeface="Proxima Nova"/>
                <a:cs typeface="Proxima Nova"/>
                <a:sym typeface="Proxima Nova"/>
              </a:defRPr>
            </a:lvl8pPr>
            <a:lvl9pPr marL="4114800" marR="0" lvl="8" indent="-317500" algn="l" rtl="0">
              <a:lnSpc>
                <a:spcPct val="115000"/>
              </a:lnSpc>
              <a:spcBef>
                <a:spcPts val="1600"/>
              </a:spcBef>
              <a:spcAft>
                <a:spcPts val="1600"/>
              </a:spcAft>
              <a:buClr>
                <a:schemeClr val="accent3"/>
              </a:buClr>
              <a:buSzPts val="1400"/>
              <a:buFont typeface="Proxima Nova"/>
              <a:buAutoNum type="romanLcPeriod"/>
              <a:defRPr sz="1400" b="0" i="0" u="none" strike="noStrike" cap="none">
                <a:solidFill>
                  <a:schemeClr val="accent3"/>
                </a:solidFill>
                <a:latin typeface="Proxima Nova"/>
                <a:ea typeface="Proxima Nova"/>
                <a:cs typeface="Proxima Nova"/>
                <a:sym typeface="Proxima Nova"/>
              </a:defRPr>
            </a:lvl9pPr>
          </a:lstStyle>
          <a:p>
            <a:pPr marL="114300" indent="0">
              <a:buClrTx/>
              <a:buFont typeface="Proxima Nova"/>
              <a:buNone/>
            </a:pPr>
            <a:r>
              <a:rPr lang="en-US" sz="2200" dirty="0">
                <a:solidFill>
                  <a:schemeClr val="tx1"/>
                </a:solidFill>
              </a:rPr>
              <a:t>Token w/o Transaction</a:t>
            </a:r>
          </a:p>
        </p:txBody>
      </p:sp>
      <p:sp>
        <p:nvSpPr>
          <p:cNvPr id="16" name="Google Shape;337;p55">
            <a:extLst>
              <a:ext uri="{FF2B5EF4-FFF2-40B4-BE49-F238E27FC236}">
                <a16:creationId xmlns:a16="http://schemas.microsoft.com/office/drawing/2014/main" id="{787E62E5-547D-0C42-B399-D667E70DC71C}"/>
              </a:ext>
            </a:extLst>
          </p:cNvPr>
          <p:cNvSpPr txBox="1">
            <a:spLocks/>
          </p:cNvSpPr>
          <p:nvPr/>
        </p:nvSpPr>
        <p:spPr>
          <a:xfrm>
            <a:off x="1610363" y="4069392"/>
            <a:ext cx="3285737" cy="480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3"/>
              </a:buClr>
              <a:buSzPts val="1800"/>
              <a:buFont typeface="Proxima Nova"/>
              <a:buAutoNum type="arabicParenR"/>
              <a:defRPr sz="1800" b="0" i="0" u="none" strike="noStrike" cap="none">
                <a:solidFill>
                  <a:schemeClr val="accent3"/>
                </a:solidFill>
                <a:latin typeface="Proxima Nova"/>
                <a:ea typeface="Proxima Nova"/>
                <a:cs typeface="Proxima Nova"/>
                <a:sym typeface="Proxima Nova"/>
              </a:defRPr>
            </a:lvl1pPr>
            <a:lvl2pPr marL="914400" marR="0" lvl="1" indent="-317500" algn="l" rtl="0">
              <a:lnSpc>
                <a:spcPct val="115000"/>
              </a:lnSpc>
              <a:spcBef>
                <a:spcPts val="1600"/>
              </a:spcBef>
              <a:spcAft>
                <a:spcPts val="0"/>
              </a:spcAft>
              <a:buClr>
                <a:schemeClr val="accent3"/>
              </a:buClr>
              <a:buSzPts val="1400"/>
              <a:buFont typeface="Proxima Nova"/>
              <a:buAutoNum type="alphaLcParenR"/>
              <a:defRPr sz="1400" b="0" i="0" u="none" strike="noStrike" cap="none">
                <a:solidFill>
                  <a:schemeClr val="accent3"/>
                </a:solidFill>
                <a:latin typeface="Proxima Nova"/>
                <a:ea typeface="Proxima Nova"/>
                <a:cs typeface="Proxima Nova"/>
                <a:sym typeface="Proxima Nova"/>
              </a:defRPr>
            </a:lvl2pPr>
            <a:lvl3pPr marL="1371600" marR="0" lvl="2" indent="-317500" algn="l" rtl="0">
              <a:lnSpc>
                <a:spcPct val="115000"/>
              </a:lnSpc>
              <a:spcBef>
                <a:spcPts val="1600"/>
              </a:spcBef>
              <a:spcAft>
                <a:spcPts val="0"/>
              </a:spcAft>
              <a:buClr>
                <a:schemeClr val="accent3"/>
              </a:buClr>
              <a:buSzPts val="1400"/>
              <a:buFont typeface="Proxima Nova"/>
              <a:buAutoNum type="romanLcParenR"/>
              <a:defRPr sz="1400" b="0" i="0" u="none" strike="noStrike" cap="none">
                <a:solidFill>
                  <a:schemeClr val="accent3"/>
                </a:solidFill>
                <a:latin typeface="Proxima Nova"/>
                <a:ea typeface="Proxima Nova"/>
                <a:cs typeface="Proxima Nova"/>
                <a:sym typeface="Proxima Nova"/>
              </a:defRPr>
            </a:lvl3pPr>
            <a:lvl4pPr marL="1828800" marR="0" lvl="3" indent="-317500" algn="l" rtl="0">
              <a:lnSpc>
                <a:spcPct val="115000"/>
              </a:lnSpc>
              <a:spcBef>
                <a:spcPts val="1600"/>
              </a:spcBef>
              <a:spcAft>
                <a:spcPts val="0"/>
              </a:spcAft>
              <a:buClr>
                <a:schemeClr val="accent3"/>
              </a:buClr>
              <a:buSzPts val="1400"/>
              <a:buFont typeface="Proxima Nova"/>
              <a:buAutoNum type="arabicParenBoth"/>
              <a:defRPr sz="1400" b="0" i="0" u="none" strike="noStrike" cap="none">
                <a:solidFill>
                  <a:schemeClr val="accent3"/>
                </a:solidFill>
                <a:latin typeface="Proxima Nova"/>
                <a:ea typeface="Proxima Nova"/>
                <a:cs typeface="Proxima Nova"/>
                <a:sym typeface="Proxima Nova"/>
              </a:defRPr>
            </a:lvl4pPr>
            <a:lvl5pPr marL="2286000" marR="0" lvl="4" indent="-317500" algn="l" rtl="0">
              <a:lnSpc>
                <a:spcPct val="115000"/>
              </a:lnSpc>
              <a:spcBef>
                <a:spcPts val="1600"/>
              </a:spcBef>
              <a:spcAft>
                <a:spcPts val="0"/>
              </a:spcAft>
              <a:buClr>
                <a:schemeClr val="accent3"/>
              </a:buClr>
              <a:buSzPts val="1400"/>
              <a:buFont typeface="Proxima Nova"/>
              <a:buAutoNum type="alphaLcParenBoth"/>
              <a:defRPr sz="1400" b="0" i="0" u="none" strike="noStrike" cap="none">
                <a:solidFill>
                  <a:schemeClr val="accent3"/>
                </a:solidFill>
                <a:latin typeface="Proxima Nova"/>
                <a:ea typeface="Proxima Nova"/>
                <a:cs typeface="Proxima Nova"/>
                <a:sym typeface="Proxima Nova"/>
              </a:defRPr>
            </a:lvl5pPr>
            <a:lvl6pPr marL="2743200" marR="0" lvl="5" indent="-317500" algn="l" rtl="0">
              <a:lnSpc>
                <a:spcPct val="115000"/>
              </a:lnSpc>
              <a:spcBef>
                <a:spcPts val="1600"/>
              </a:spcBef>
              <a:spcAft>
                <a:spcPts val="0"/>
              </a:spcAft>
              <a:buClr>
                <a:schemeClr val="accent3"/>
              </a:buClr>
              <a:buSzPts val="1400"/>
              <a:buFont typeface="Proxima Nova"/>
              <a:buAutoNum type="romanLcParenBoth"/>
              <a:defRPr sz="1400" b="0" i="0" u="none" strike="noStrike" cap="none">
                <a:solidFill>
                  <a:schemeClr val="accent3"/>
                </a:solidFill>
                <a:latin typeface="Proxima Nova"/>
                <a:ea typeface="Proxima Nova"/>
                <a:cs typeface="Proxima Nova"/>
                <a:sym typeface="Proxima Nova"/>
              </a:defRPr>
            </a:lvl6pPr>
            <a:lvl7pPr marL="3200400" marR="0" lvl="6" indent="-317500" algn="l" rtl="0">
              <a:lnSpc>
                <a:spcPct val="115000"/>
              </a:lnSpc>
              <a:spcBef>
                <a:spcPts val="1600"/>
              </a:spcBef>
              <a:spcAft>
                <a:spcPts val="0"/>
              </a:spcAft>
              <a:buClr>
                <a:schemeClr val="accent3"/>
              </a:buClr>
              <a:buSzPts val="1400"/>
              <a:buFont typeface="Proxima Nova"/>
              <a:buAutoNum type="arabicPeriod"/>
              <a:defRPr sz="1400" b="0" i="0" u="none" strike="noStrike" cap="none">
                <a:solidFill>
                  <a:schemeClr val="accent3"/>
                </a:solidFill>
                <a:latin typeface="Proxima Nova"/>
                <a:ea typeface="Proxima Nova"/>
                <a:cs typeface="Proxima Nova"/>
                <a:sym typeface="Proxima Nova"/>
              </a:defRPr>
            </a:lvl7pPr>
            <a:lvl8pPr marL="3657600" marR="0" lvl="7" indent="-317500" algn="l" rtl="0">
              <a:lnSpc>
                <a:spcPct val="115000"/>
              </a:lnSpc>
              <a:spcBef>
                <a:spcPts val="1600"/>
              </a:spcBef>
              <a:spcAft>
                <a:spcPts val="0"/>
              </a:spcAft>
              <a:buClr>
                <a:schemeClr val="accent3"/>
              </a:buClr>
              <a:buSzPts val="1400"/>
              <a:buFont typeface="Proxima Nova"/>
              <a:buAutoNum type="alphaLcPeriod"/>
              <a:defRPr sz="1400" b="0" i="0" u="none" strike="noStrike" cap="none">
                <a:solidFill>
                  <a:schemeClr val="accent3"/>
                </a:solidFill>
                <a:latin typeface="Proxima Nova"/>
                <a:ea typeface="Proxima Nova"/>
                <a:cs typeface="Proxima Nova"/>
                <a:sym typeface="Proxima Nova"/>
              </a:defRPr>
            </a:lvl8pPr>
            <a:lvl9pPr marL="4114800" marR="0" lvl="8" indent="-317500" algn="l" rtl="0">
              <a:lnSpc>
                <a:spcPct val="115000"/>
              </a:lnSpc>
              <a:spcBef>
                <a:spcPts val="1600"/>
              </a:spcBef>
              <a:spcAft>
                <a:spcPts val="1600"/>
              </a:spcAft>
              <a:buClr>
                <a:schemeClr val="accent3"/>
              </a:buClr>
              <a:buSzPts val="1400"/>
              <a:buFont typeface="Proxima Nova"/>
              <a:buAutoNum type="romanLcPeriod"/>
              <a:defRPr sz="1400" b="0" i="0" u="none" strike="noStrike" cap="none">
                <a:solidFill>
                  <a:schemeClr val="accent3"/>
                </a:solidFill>
                <a:latin typeface="Proxima Nova"/>
                <a:ea typeface="Proxima Nova"/>
                <a:cs typeface="Proxima Nova"/>
                <a:sym typeface="Proxima Nova"/>
              </a:defRPr>
            </a:lvl9pPr>
          </a:lstStyle>
          <a:p>
            <a:pPr marL="114300" indent="0">
              <a:buClrTx/>
              <a:buFont typeface="Proxima Nova"/>
              <a:buNone/>
            </a:pPr>
            <a:r>
              <a:rPr lang="en-US" sz="2200" dirty="0">
                <a:solidFill>
                  <a:schemeClr val="tx1"/>
                </a:solidFill>
              </a:rPr>
              <a:t>Host Transaction</a:t>
            </a:r>
          </a:p>
        </p:txBody>
      </p:sp>
      <p:sp>
        <p:nvSpPr>
          <p:cNvPr id="17" name="Oval 16">
            <a:extLst>
              <a:ext uri="{FF2B5EF4-FFF2-40B4-BE49-F238E27FC236}">
                <a16:creationId xmlns:a16="http://schemas.microsoft.com/office/drawing/2014/main" id="{E0037FC0-4A76-D248-A126-F2F3C772AF58}"/>
              </a:ext>
            </a:extLst>
          </p:cNvPr>
          <p:cNvSpPr/>
          <p:nvPr/>
        </p:nvSpPr>
        <p:spPr>
          <a:xfrm>
            <a:off x="5014450" y="1540099"/>
            <a:ext cx="367781" cy="367781"/>
          </a:xfrm>
          <a:prstGeom prst="ellipse">
            <a:avLst/>
          </a:prstGeom>
          <a:solidFill>
            <a:schemeClr val="bg1"/>
          </a:solid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70C0"/>
                </a:solidFill>
              </a:rPr>
              <a:t>V</a:t>
            </a:r>
          </a:p>
        </p:txBody>
      </p:sp>
      <p:sp>
        <p:nvSpPr>
          <p:cNvPr id="18" name="Oval 17">
            <a:extLst>
              <a:ext uri="{FF2B5EF4-FFF2-40B4-BE49-F238E27FC236}">
                <a16:creationId xmlns:a16="http://schemas.microsoft.com/office/drawing/2014/main" id="{9C79F8AD-CCC4-AF42-9E83-EC95C39C9175}"/>
              </a:ext>
            </a:extLst>
          </p:cNvPr>
          <p:cNvSpPr/>
          <p:nvPr/>
        </p:nvSpPr>
        <p:spPr>
          <a:xfrm>
            <a:off x="6008064" y="3942061"/>
            <a:ext cx="367781" cy="367781"/>
          </a:xfrm>
          <a:prstGeom prst="ellipse">
            <a:avLst/>
          </a:prstGeom>
          <a:solidFill>
            <a:schemeClr val="bg1"/>
          </a:solid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0070C0"/>
              </a:solidFill>
            </a:endParaRPr>
          </a:p>
        </p:txBody>
      </p:sp>
      <p:sp>
        <p:nvSpPr>
          <p:cNvPr id="19" name="Oval 18">
            <a:extLst>
              <a:ext uri="{FF2B5EF4-FFF2-40B4-BE49-F238E27FC236}">
                <a16:creationId xmlns:a16="http://schemas.microsoft.com/office/drawing/2014/main" id="{4893EED9-011F-0F4E-9D56-D9A4FF02F6B9}"/>
              </a:ext>
            </a:extLst>
          </p:cNvPr>
          <p:cNvSpPr/>
          <p:nvPr/>
        </p:nvSpPr>
        <p:spPr>
          <a:xfrm>
            <a:off x="5014449" y="1547773"/>
            <a:ext cx="367781" cy="367781"/>
          </a:xfrm>
          <a:prstGeom prst="ellipse">
            <a:avLst/>
          </a:prstGeom>
          <a:solidFill>
            <a:schemeClr val="bg1"/>
          </a:solid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70C0"/>
                </a:solidFill>
              </a:rPr>
              <a:t>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
                                        <p:tgtEl>
                                          <p:spTgt spid="14"/>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
                                        <p:tgtEl>
                                          <p:spTgt spid="15"/>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
                                        <p:tgtEl>
                                          <p:spTgt spid="16"/>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2" nodeType="click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par>
                                <p:cTn id="38" presetID="1" presetClass="entr" presetSubtype="0" fill="hold" grpId="3" nodeType="with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par>
                                <p:cTn id="40" presetID="1" presetClass="entr" presetSubtype="0" fill="hold" grpId="1" nodeType="withEffect">
                                  <p:stCondLst>
                                    <p:cond delay="0"/>
                                  </p:stCondLst>
                                  <p:childTnLst>
                                    <p:set>
                                      <p:cBhvr>
                                        <p:cTn id="41" dur="1" fill="hold">
                                          <p:stCondLst>
                                            <p:cond delay="0"/>
                                          </p:stCondLst>
                                        </p:cTn>
                                        <p:tgtEl>
                                          <p:spTgt spid="17"/>
                                        </p:tgtEl>
                                        <p:attrNameLst>
                                          <p:attrName>style.visibility</p:attrName>
                                        </p:attrNameLst>
                                      </p:cBhvr>
                                      <p:to>
                                        <p:strVal val="visible"/>
                                      </p:to>
                                    </p:set>
                                  </p:childTnLst>
                                </p:cTn>
                              </p:par>
                              <p:par>
                                <p:cTn id="42" presetID="1" presetClass="entr" presetSubtype="0" fill="hold" grpId="1" nodeType="with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0" presetClass="path" presetSubtype="0" accel="50000" decel="50000" fill="hold" grpId="0" nodeType="clickEffect">
                                  <p:stCondLst>
                                    <p:cond delay="0"/>
                                  </p:stCondLst>
                                  <p:childTnLst>
                                    <p:animMotion origin="layout" path="M 0 0 L 0.2 -0.0108 L 0.19861 0.30093 " pathEditMode="relative" ptsTypes="AAA">
                                      <p:cBhvr>
                                        <p:cTn id="47" dur="2000" fill="hold"/>
                                        <p:tgtEl>
                                          <p:spTgt spid="17"/>
                                        </p:tgtEl>
                                        <p:attrNameLst>
                                          <p:attrName>ppt_x</p:attrName>
                                          <p:attrName>ppt_y</p:attrName>
                                        </p:attrNameLst>
                                      </p:cBhvr>
                                    </p:animMotion>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grpId="1" nodeType="clickEffect">
                                  <p:stCondLst>
                                    <p:cond delay="0"/>
                                  </p:stCondLst>
                                  <p:childTnLst>
                                    <p:animMotion origin="layout" path="M 0 0 L 0.02465 0.00463 L 0.02465 -0.20401 L 0.1085 -0.20401 " pathEditMode="relative" ptsTypes="AAAA">
                                      <p:cBhvr>
                                        <p:cTn id="51" dur="2000" fill="hold"/>
                                        <p:tgtEl>
                                          <p:spTgt spid="19"/>
                                        </p:tgtEl>
                                        <p:attrNameLst>
                                          <p:attrName>ppt_x</p:attrName>
                                          <p:attrName>ppt_y</p:attrName>
                                        </p:attrNameLst>
                                      </p:cBhvr>
                                    </p:animMotion>
                                  </p:childTnLst>
                                </p:cTn>
                              </p:par>
                            </p:childTnLst>
                          </p:cTn>
                        </p:par>
                      </p:childTnLst>
                    </p:cTn>
                  </p:par>
                  <p:par>
                    <p:cTn id="52" fill="hold">
                      <p:stCondLst>
                        <p:cond delay="indefinite"/>
                      </p:stCondLst>
                      <p:childTnLst>
                        <p:par>
                          <p:cTn id="53" fill="hold">
                            <p:stCondLst>
                              <p:cond delay="0"/>
                            </p:stCondLst>
                            <p:childTnLst>
                              <p:par>
                                <p:cTn id="54" presetID="0" presetClass="path" presetSubtype="0" accel="50000" decel="50000" fill="hold" grpId="0" nodeType="clickEffect">
                                  <p:stCondLst>
                                    <p:cond delay="0"/>
                                  </p:stCondLst>
                                  <p:childTnLst>
                                    <p:animMotion origin="layout" path="M 0.00052 -0.00093 L 0.00191 -0.34352 L -0.12274 -0.34136 " pathEditMode="relative" ptsTypes="AAA">
                                      <p:cBhvr>
                                        <p:cTn id="55" dur="2000" fill="hold"/>
                                        <p:tgtEl>
                                          <p:spTgt spid="18"/>
                                        </p:tgtEl>
                                        <p:attrNameLst>
                                          <p:attrName>ppt_x</p:attrName>
                                          <p:attrName>ppt_y</p:attrName>
                                        </p:attrNameLst>
                                      </p:cBhvr>
                                    </p:animMotion>
                                  </p:childTnLst>
                                </p:cTn>
                              </p:par>
                              <p:par>
                                <p:cTn id="56" presetID="1" presetClass="entr" presetSubtype="0" fill="hold" grpId="4" nodeType="withEffect">
                                  <p:stCondLst>
                                    <p:cond delay="0"/>
                                  </p:stCondLst>
                                  <p:childTnLst>
                                    <p:set>
                                      <p:cBhvr>
                                        <p:cTn id="5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5" grpId="0" animBg="1"/>
      <p:bldP spid="17" grpId="0" animBg="1"/>
      <p:bldP spid="17" grpId="1" animBg="1"/>
      <p:bldP spid="18" grpId="0" animBg="1"/>
      <p:bldP spid="18" grpId="1" animBg="1"/>
      <p:bldP spid="19" grpId="1" animBg="1"/>
      <p:bldP spid="19" grpId="2" animBg="1"/>
      <p:bldP spid="19" grpId="3" animBg="1"/>
      <p:bldP spid="19" grpId="4"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6"/>
          <p:cNvSpPr txBox="1">
            <a:spLocks noGrp="1"/>
          </p:cNvSpPr>
          <p:nvPr>
            <p:ph type="title"/>
          </p:nvPr>
        </p:nvSpPr>
        <p:spPr>
          <a:xfrm rot="16200000">
            <a:off x="-4048252" y="461382"/>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Example Execution: </a:t>
            </a:r>
            <a:br>
              <a:rPr lang="en-US" dirty="0"/>
            </a:br>
            <a:r>
              <a:rPr lang="en-US" dirty="0"/>
              <a:t>Single-Cycle Memory System</a:t>
            </a:r>
            <a:endParaRPr dirty="0"/>
          </a:p>
        </p:txBody>
      </p:sp>
      <p:sp>
        <p:nvSpPr>
          <p:cNvPr id="355" name="Google Shape;355;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US"/>
              <a:t>15</a:t>
            </a:fld>
            <a:endParaRPr/>
          </a:p>
        </p:txBody>
      </p:sp>
      <p:pic>
        <p:nvPicPr>
          <p:cNvPr id="3" name="Picture 2">
            <a:extLst>
              <a:ext uri="{FF2B5EF4-FFF2-40B4-BE49-F238E27FC236}">
                <a16:creationId xmlns:a16="http://schemas.microsoft.com/office/drawing/2014/main" id="{1BC90AE0-C0F7-D14E-80F2-11F71B2A4E4D}"/>
              </a:ext>
            </a:extLst>
          </p:cNvPr>
          <p:cNvPicPr>
            <a:picLocks noChangeAspect="1"/>
          </p:cNvPicPr>
          <p:nvPr/>
        </p:nvPicPr>
        <p:blipFill rotWithShape="1">
          <a:blip r:embed="rId3"/>
          <a:srcRect t="3574" b="4063"/>
          <a:stretch/>
        </p:blipFill>
        <p:spPr>
          <a:xfrm>
            <a:off x="4634984" y="125656"/>
            <a:ext cx="3443759" cy="4914763"/>
          </a:xfrm>
          <a:prstGeom prst="rect">
            <a:avLst/>
          </a:prstGeom>
        </p:spPr>
      </p:pic>
      <p:sp>
        <p:nvSpPr>
          <p:cNvPr id="7" name="Google Shape;337;p55">
            <a:extLst>
              <a:ext uri="{FF2B5EF4-FFF2-40B4-BE49-F238E27FC236}">
                <a16:creationId xmlns:a16="http://schemas.microsoft.com/office/drawing/2014/main" id="{28E3B15B-5830-6B49-80CB-46F2406EBBC8}"/>
              </a:ext>
            </a:extLst>
          </p:cNvPr>
          <p:cNvSpPr txBox="1">
            <a:spLocks noGrp="1"/>
          </p:cNvSpPr>
          <p:nvPr>
            <p:ph type="body" idx="1"/>
          </p:nvPr>
        </p:nvSpPr>
        <p:spPr>
          <a:xfrm>
            <a:off x="1106539" y="2342588"/>
            <a:ext cx="4891200" cy="480900"/>
          </a:xfrm>
          <a:prstGeom prst="rect">
            <a:avLst/>
          </a:prstGeom>
        </p:spPr>
        <p:txBody>
          <a:bodyPr spcFirstLastPara="1" wrap="square" lIns="91425" tIns="91425" rIns="91425" bIns="91425" anchor="t" anchorCtr="0">
            <a:noAutofit/>
          </a:bodyPr>
          <a:lstStyle/>
          <a:p>
            <a:pPr marL="114300" lvl="0" indent="0" algn="l" rtl="0">
              <a:spcBef>
                <a:spcPts val="0"/>
              </a:spcBef>
              <a:spcAft>
                <a:spcPts val="0"/>
              </a:spcAft>
              <a:buClrTx/>
              <a:buSzPts val="1800"/>
              <a:buNone/>
            </a:pPr>
            <a:r>
              <a:rPr lang="en-US" sz="2800" u="sng" dirty="0">
                <a:solidFill>
                  <a:schemeClr val="tx1"/>
                </a:solidFill>
              </a:rPr>
              <a:t>Legend</a:t>
            </a:r>
            <a:endParaRPr sz="2800" u="sng" dirty="0">
              <a:solidFill>
                <a:schemeClr val="tx1"/>
              </a:solidFill>
            </a:endParaRPr>
          </a:p>
        </p:txBody>
      </p:sp>
      <p:sp>
        <p:nvSpPr>
          <p:cNvPr id="4" name="Oval 3">
            <a:extLst>
              <a:ext uri="{FF2B5EF4-FFF2-40B4-BE49-F238E27FC236}">
                <a16:creationId xmlns:a16="http://schemas.microsoft.com/office/drawing/2014/main" id="{7C91CD3E-72CA-5B48-A1AD-8130BE6F704F}"/>
              </a:ext>
            </a:extLst>
          </p:cNvPr>
          <p:cNvSpPr/>
          <p:nvPr/>
        </p:nvSpPr>
        <p:spPr>
          <a:xfrm>
            <a:off x="1306050" y="3081217"/>
            <a:ext cx="367781" cy="367781"/>
          </a:xfrm>
          <a:prstGeom prst="ellipse">
            <a:avLst/>
          </a:prstGeom>
          <a:solidFill>
            <a:schemeClr val="bg1"/>
          </a:solid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70C0"/>
                </a:solidFill>
              </a:rPr>
              <a:t>V</a:t>
            </a:r>
          </a:p>
        </p:txBody>
      </p:sp>
      <p:sp>
        <p:nvSpPr>
          <p:cNvPr id="9" name="Oval 8">
            <a:extLst>
              <a:ext uri="{FF2B5EF4-FFF2-40B4-BE49-F238E27FC236}">
                <a16:creationId xmlns:a16="http://schemas.microsoft.com/office/drawing/2014/main" id="{A3BF8DF4-8F7A-2946-A0F7-E27BC50F03ED}"/>
              </a:ext>
            </a:extLst>
          </p:cNvPr>
          <p:cNvSpPr/>
          <p:nvPr/>
        </p:nvSpPr>
        <p:spPr>
          <a:xfrm>
            <a:off x="1306050" y="3625977"/>
            <a:ext cx="367781" cy="367781"/>
          </a:xfrm>
          <a:prstGeom prst="ellipse">
            <a:avLst/>
          </a:prstGeom>
          <a:solidFill>
            <a:schemeClr val="bg1"/>
          </a:solid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0070C0"/>
              </a:solidFill>
            </a:endParaRPr>
          </a:p>
        </p:txBody>
      </p:sp>
      <p:sp>
        <p:nvSpPr>
          <p:cNvPr id="5" name="Rectangle 4">
            <a:extLst>
              <a:ext uri="{FF2B5EF4-FFF2-40B4-BE49-F238E27FC236}">
                <a16:creationId xmlns:a16="http://schemas.microsoft.com/office/drawing/2014/main" id="{080FE60B-E8A8-024C-B8D8-7A0C5DC379AC}"/>
              </a:ext>
            </a:extLst>
          </p:cNvPr>
          <p:cNvSpPr/>
          <p:nvPr/>
        </p:nvSpPr>
        <p:spPr>
          <a:xfrm>
            <a:off x="1306050" y="4139946"/>
            <a:ext cx="367781" cy="367781"/>
          </a:xfrm>
          <a:prstGeom prst="rect">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H</a:t>
            </a:r>
          </a:p>
        </p:txBody>
      </p:sp>
      <p:sp>
        <p:nvSpPr>
          <p:cNvPr id="13" name="Google Shape;337;p55">
            <a:extLst>
              <a:ext uri="{FF2B5EF4-FFF2-40B4-BE49-F238E27FC236}">
                <a16:creationId xmlns:a16="http://schemas.microsoft.com/office/drawing/2014/main" id="{F69A3014-73D3-2142-90AA-371BD04CB14E}"/>
              </a:ext>
            </a:extLst>
          </p:cNvPr>
          <p:cNvSpPr txBox="1">
            <a:spLocks/>
          </p:cNvSpPr>
          <p:nvPr/>
        </p:nvSpPr>
        <p:spPr>
          <a:xfrm>
            <a:off x="1077419" y="395323"/>
            <a:ext cx="2445600" cy="480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3"/>
              </a:buClr>
              <a:buSzPts val="1800"/>
              <a:buFont typeface="Proxima Nova"/>
              <a:buAutoNum type="arabicParenR"/>
              <a:defRPr sz="1800" b="0" i="0" u="none" strike="noStrike" cap="none">
                <a:solidFill>
                  <a:schemeClr val="accent3"/>
                </a:solidFill>
                <a:latin typeface="Proxima Nova"/>
                <a:ea typeface="Proxima Nova"/>
                <a:cs typeface="Proxima Nova"/>
                <a:sym typeface="Proxima Nova"/>
              </a:defRPr>
            </a:lvl1pPr>
            <a:lvl2pPr marL="914400" marR="0" lvl="1" indent="-317500" algn="l" rtl="0">
              <a:lnSpc>
                <a:spcPct val="115000"/>
              </a:lnSpc>
              <a:spcBef>
                <a:spcPts val="1600"/>
              </a:spcBef>
              <a:spcAft>
                <a:spcPts val="0"/>
              </a:spcAft>
              <a:buClr>
                <a:schemeClr val="accent3"/>
              </a:buClr>
              <a:buSzPts val="1400"/>
              <a:buFont typeface="Proxima Nova"/>
              <a:buAutoNum type="alphaLcParenR"/>
              <a:defRPr sz="1400" b="0" i="0" u="none" strike="noStrike" cap="none">
                <a:solidFill>
                  <a:schemeClr val="accent3"/>
                </a:solidFill>
                <a:latin typeface="Proxima Nova"/>
                <a:ea typeface="Proxima Nova"/>
                <a:cs typeface="Proxima Nova"/>
                <a:sym typeface="Proxima Nova"/>
              </a:defRPr>
            </a:lvl2pPr>
            <a:lvl3pPr marL="1371600" marR="0" lvl="2" indent="-317500" algn="l" rtl="0">
              <a:lnSpc>
                <a:spcPct val="115000"/>
              </a:lnSpc>
              <a:spcBef>
                <a:spcPts val="1600"/>
              </a:spcBef>
              <a:spcAft>
                <a:spcPts val="0"/>
              </a:spcAft>
              <a:buClr>
                <a:schemeClr val="accent3"/>
              </a:buClr>
              <a:buSzPts val="1400"/>
              <a:buFont typeface="Proxima Nova"/>
              <a:buAutoNum type="romanLcParenR"/>
              <a:defRPr sz="1400" b="0" i="0" u="none" strike="noStrike" cap="none">
                <a:solidFill>
                  <a:schemeClr val="accent3"/>
                </a:solidFill>
                <a:latin typeface="Proxima Nova"/>
                <a:ea typeface="Proxima Nova"/>
                <a:cs typeface="Proxima Nova"/>
                <a:sym typeface="Proxima Nova"/>
              </a:defRPr>
            </a:lvl3pPr>
            <a:lvl4pPr marL="1828800" marR="0" lvl="3" indent="-317500" algn="l" rtl="0">
              <a:lnSpc>
                <a:spcPct val="115000"/>
              </a:lnSpc>
              <a:spcBef>
                <a:spcPts val="1600"/>
              </a:spcBef>
              <a:spcAft>
                <a:spcPts val="0"/>
              </a:spcAft>
              <a:buClr>
                <a:schemeClr val="accent3"/>
              </a:buClr>
              <a:buSzPts val="1400"/>
              <a:buFont typeface="Proxima Nova"/>
              <a:buAutoNum type="arabicParenBoth"/>
              <a:defRPr sz="1400" b="0" i="0" u="none" strike="noStrike" cap="none">
                <a:solidFill>
                  <a:schemeClr val="accent3"/>
                </a:solidFill>
                <a:latin typeface="Proxima Nova"/>
                <a:ea typeface="Proxima Nova"/>
                <a:cs typeface="Proxima Nova"/>
                <a:sym typeface="Proxima Nova"/>
              </a:defRPr>
            </a:lvl4pPr>
            <a:lvl5pPr marL="2286000" marR="0" lvl="4" indent="-317500" algn="l" rtl="0">
              <a:lnSpc>
                <a:spcPct val="115000"/>
              </a:lnSpc>
              <a:spcBef>
                <a:spcPts val="1600"/>
              </a:spcBef>
              <a:spcAft>
                <a:spcPts val="0"/>
              </a:spcAft>
              <a:buClr>
                <a:schemeClr val="accent3"/>
              </a:buClr>
              <a:buSzPts val="1400"/>
              <a:buFont typeface="Proxima Nova"/>
              <a:buAutoNum type="alphaLcParenBoth"/>
              <a:defRPr sz="1400" b="0" i="0" u="none" strike="noStrike" cap="none">
                <a:solidFill>
                  <a:schemeClr val="accent3"/>
                </a:solidFill>
                <a:latin typeface="Proxima Nova"/>
                <a:ea typeface="Proxima Nova"/>
                <a:cs typeface="Proxima Nova"/>
                <a:sym typeface="Proxima Nova"/>
              </a:defRPr>
            </a:lvl5pPr>
            <a:lvl6pPr marL="2743200" marR="0" lvl="5" indent="-317500" algn="l" rtl="0">
              <a:lnSpc>
                <a:spcPct val="115000"/>
              </a:lnSpc>
              <a:spcBef>
                <a:spcPts val="1600"/>
              </a:spcBef>
              <a:spcAft>
                <a:spcPts val="0"/>
              </a:spcAft>
              <a:buClr>
                <a:schemeClr val="accent3"/>
              </a:buClr>
              <a:buSzPts val="1400"/>
              <a:buFont typeface="Proxima Nova"/>
              <a:buAutoNum type="romanLcParenBoth"/>
              <a:defRPr sz="1400" b="0" i="0" u="none" strike="noStrike" cap="none">
                <a:solidFill>
                  <a:schemeClr val="accent3"/>
                </a:solidFill>
                <a:latin typeface="Proxima Nova"/>
                <a:ea typeface="Proxima Nova"/>
                <a:cs typeface="Proxima Nova"/>
                <a:sym typeface="Proxima Nova"/>
              </a:defRPr>
            </a:lvl6pPr>
            <a:lvl7pPr marL="3200400" marR="0" lvl="6" indent="-317500" algn="l" rtl="0">
              <a:lnSpc>
                <a:spcPct val="115000"/>
              </a:lnSpc>
              <a:spcBef>
                <a:spcPts val="1600"/>
              </a:spcBef>
              <a:spcAft>
                <a:spcPts val="0"/>
              </a:spcAft>
              <a:buClr>
                <a:schemeClr val="accent3"/>
              </a:buClr>
              <a:buSzPts val="1400"/>
              <a:buFont typeface="Proxima Nova"/>
              <a:buAutoNum type="arabicPeriod"/>
              <a:defRPr sz="1400" b="0" i="0" u="none" strike="noStrike" cap="none">
                <a:solidFill>
                  <a:schemeClr val="accent3"/>
                </a:solidFill>
                <a:latin typeface="Proxima Nova"/>
                <a:ea typeface="Proxima Nova"/>
                <a:cs typeface="Proxima Nova"/>
                <a:sym typeface="Proxima Nova"/>
              </a:defRPr>
            </a:lvl7pPr>
            <a:lvl8pPr marL="3657600" marR="0" lvl="7" indent="-317500" algn="l" rtl="0">
              <a:lnSpc>
                <a:spcPct val="115000"/>
              </a:lnSpc>
              <a:spcBef>
                <a:spcPts val="1600"/>
              </a:spcBef>
              <a:spcAft>
                <a:spcPts val="0"/>
              </a:spcAft>
              <a:buClr>
                <a:schemeClr val="accent3"/>
              </a:buClr>
              <a:buSzPts val="1400"/>
              <a:buFont typeface="Proxima Nova"/>
              <a:buAutoNum type="alphaLcPeriod"/>
              <a:defRPr sz="1400" b="0" i="0" u="none" strike="noStrike" cap="none">
                <a:solidFill>
                  <a:schemeClr val="accent3"/>
                </a:solidFill>
                <a:latin typeface="Proxima Nova"/>
                <a:ea typeface="Proxima Nova"/>
                <a:cs typeface="Proxima Nova"/>
                <a:sym typeface="Proxima Nova"/>
              </a:defRPr>
            </a:lvl8pPr>
            <a:lvl9pPr marL="4114800" marR="0" lvl="8" indent="-317500" algn="l" rtl="0">
              <a:lnSpc>
                <a:spcPct val="115000"/>
              </a:lnSpc>
              <a:spcBef>
                <a:spcPts val="1600"/>
              </a:spcBef>
              <a:spcAft>
                <a:spcPts val="1600"/>
              </a:spcAft>
              <a:buClr>
                <a:schemeClr val="accent3"/>
              </a:buClr>
              <a:buSzPts val="1400"/>
              <a:buFont typeface="Proxima Nova"/>
              <a:buAutoNum type="romanLcPeriod"/>
              <a:defRPr sz="1400" b="0" i="0" u="none" strike="noStrike" cap="none">
                <a:solidFill>
                  <a:schemeClr val="accent3"/>
                </a:solidFill>
                <a:latin typeface="Proxima Nova"/>
                <a:ea typeface="Proxima Nova"/>
                <a:cs typeface="Proxima Nova"/>
                <a:sym typeface="Proxima Nova"/>
              </a:defRPr>
            </a:lvl9pPr>
          </a:lstStyle>
          <a:p>
            <a:pPr marL="114300" indent="0" algn="r">
              <a:buClrTx/>
              <a:buFont typeface="Proxima Nova"/>
              <a:buNone/>
            </a:pPr>
            <a:r>
              <a:rPr lang="en-US" sz="2800" u="sng" dirty="0">
                <a:solidFill>
                  <a:schemeClr val="tx1"/>
                </a:solidFill>
              </a:rPr>
              <a:t>Cycle Counts</a:t>
            </a:r>
          </a:p>
          <a:p>
            <a:pPr marL="114300" indent="0">
              <a:buClrTx/>
              <a:buFont typeface="Proxima Nova"/>
              <a:buNone/>
            </a:pPr>
            <a:r>
              <a:rPr lang="en-US" sz="2800" dirty="0">
                <a:solidFill>
                  <a:schemeClr val="tx1"/>
                </a:solidFill>
              </a:rPr>
              <a:t>Target: 1* </a:t>
            </a:r>
          </a:p>
          <a:p>
            <a:pPr marL="114300" indent="0">
              <a:buClrTx/>
              <a:buFont typeface="Proxima Nova"/>
              <a:buNone/>
            </a:pPr>
            <a:r>
              <a:rPr lang="en-US" sz="2800" dirty="0">
                <a:solidFill>
                  <a:schemeClr val="tx1"/>
                </a:solidFill>
              </a:rPr>
              <a:t>   Host: 1 </a:t>
            </a:r>
            <a:r>
              <a:rPr lang="en-US" sz="2800" dirty="0">
                <a:solidFill>
                  <a:schemeClr val="tx1"/>
                </a:solidFill>
                <a:sym typeface="Wingdings" pitchFamily="2" charset="2"/>
              </a:rPr>
              <a:t></a:t>
            </a:r>
            <a:r>
              <a:rPr lang="en-US" sz="2800" dirty="0">
                <a:solidFill>
                  <a:schemeClr val="tx1"/>
                </a:solidFill>
              </a:rPr>
              <a:t> 2</a:t>
            </a:r>
          </a:p>
        </p:txBody>
      </p:sp>
      <p:sp>
        <p:nvSpPr>
          <p:cNvPr id="14" name="Google Shape;337;p55">
            <a:extLst>
              <a:ext uri="{FF2B5EF4-FFF2-40B4-BE49-F238E27FC236}">
                <a16:creationId xmlns:a16="http://schemas.microsoft.com/office/drawing/2014/main" id="{15D6F77E-981C-4B42-9D1D-81D65A3FD144}"/>
              </a:ext>
            </a:extLst>
          </p:cNvPr>
          <p:cNvSpPr txBox="1">
            <a:spLocks/>
          </p:cNvSpPr>
          <p:nvPr/>
        </p:nvSpPr>
        <p:spPr>
          <a:xfrm>
            <a:off x="1610364" y="2990169"/>
            <a:ext cx="3285737" cy="480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3"/>
              </a:buClr>
              <a:buSzPts val="1800"/>
              <a:buFont typeface="Proxima Nova"/>
              <a:buAutoNum type="arabicParenR"/>
              <a:defRPr sz="1800" b="0" i="0" u="none" strike="noStrike" cap="none">
                <a:solidFill>
                  <a:schemeClr val="accent3"/>
                </a:solidFill>
                <a:latin typeface="Proxima Nova"/>
                <a:ea typeface="Proxima Nova"/>
                <a:cs typeface="Proxima Nova"/>
                <a:sym typeface="Proxima Nova"/>
              </a:defRPr>
            </a:lvl1pPr>
            <a:lvl2pPr marL="914400" marR="0" lvl="1" indent="-317500" algn="l" rtl="0">
              <a:lnSpc>
                <a:spcPct val="115000"/>
              </a:lnSpc>
              <a:spcBef>
                <a:spcPts val="1600"/>
              </a:spcBef>
              <a:spcAft>
                <a:spcPts val="0"/>
              </a:spcAft>
              <a:buClr>
                <a:schemeClr val="accent3"/>
              </a:buClr>
              <a:buSzPts val="1400"/>
              <a:buFont typeface="Proxima Nova"/>
              <a:buAutoNum type="alphaLcParenR"/>
              <a:defRPr sz="1400" b="0" i="0" u="none" strike="noStrike" cap="none">
                <a:solidFill>
                  <a:schemeClr val="accent3"/>
                </a:solidFill>
                <a:latin typeface="Proxima Nova"/>
                <a:ea typeface="Proxima Nova"/>
                <a:cs typeface="Proxima Nova"/>
                <a:sym typeface="Proxima Nova"/>
              </a:defRPr>
            </a:lvl2pPr>
            <a:lvl3pPr marL="1371600" marR="0" lvl="2" indent="-317500" algn="l" rtl="0">
              <a:lnSpc>
                <a:spcPct val="115000"/>
              </a:lnSpc>
              <a:spcBef>
                <a:spcPts val="1600"/>
              </a:spcBef>
              <a:spcAft>
                <a:spcPts val="0"/>
              </a:spcAft>
              <a:buClr>
                <a:schemeClr val="accent3"/>
              </a:buClr>
              <a:buSzPts val="1400"/>
              <a:buFont typeface="Proxima Nova"/>
              <a:buAutoNum type="romanLcParenR"/>
              <a:defRPr sz="1400" b="0" i="0" u="none" strike="noStrike" cap="none">
                <a:solidFill>
                  <a:schemeClr val="accent3"/>
                </a:solidFill>
                <a:latin typeface="Proxima Nova"/>
                <a:ea typeface="Proxima Nova"/>
                <a:cs typeface="Proxima Nova"/>
                <a:sym typeface="Proxima Nova"/>
              </a:defRPr>
            </a:lvl3pPr>
            <a:lvl4pPr marL="1828800" marR="0" lvl="3" indent="-317500" algn="l" rtl="0">
              <a:lnSpc>
                <a:spcPct val="115000"/>
              </a:lnSpc>
              <a:spcBef>
                <a:spcPts val="1600"/>
              </a:spcBef>
              <a:spcAft>
                <a:spcPts val="0"/>
              </a:spcAft>
              <a:buClr>
                <a:schemeClr val="accent3"/>
              </a:buClr>
              <a:buSzPts val="1400"/>
              <a:buFont typeface="Proxima Nova"/>
              <a:buAutoNum type="arabicParenBoth"/>
              <a:defRPr sz="1400" b="0" i="0" u="none" strike="noStrike" cap="none">
                <a:solidFill>
                  <a:schemeClr val="accent3"/>
                </a:solidFill>
                <a:latin typeface="Proxima Nova"/>
                <a:ea typeface="Proxima Nova"/>
                <a:cs typeface="Proxima Nova"/>
                <a:sym typeface="Proxima Nova"/>
              </a:defRPr>
            </a:lvl4pPr>
            <a:lvl5pPr marL="2286000" marR="0" lvl="4" indent="-317500" algn="l" rtl="0">
              <a:lnSpc>
                <a:spcPct val="115000"/>
              </a:lnSpc>
              <a:spcBef>
                <a:spcPts val="1600"/>
              </a:spcBef>
              <a:spcAft>
                <a:spcPts val="0"/>
              </a:spcAft>
              <a:buClr>
                <a:schemeClr val="accent3"/>
              </a:buClr>
              <a:buSzPts val="1400"/>
              <a:buFont typeface="Proxima Nova"/>
              <a:buAutoNum type="alphaLcParenBoth"/>
              <a:defRPr sz="1400" b="0" i="0" u="none" strike="noStrike" cap="none">
                <a:solidFill>
                  <a:schemeClr val="accent3"/>
                </a:solidFill>
                <a:latin typeface="Proxima Nova"/>
                <a:ea typeface="Proxima Nova"/>
                <a:cs typeface="Proxima Nova"/>
                <a:sym typeface="Proxima Nova"/>
              </a:defRPr>
            </a:lvl5pPr>
            <a:lvl6pPr marL="2743200" marR="0" lvl="5" indent="-317500" algn="l" rtl="0">
              <a:lnSpc>
                <a:spcPct val="115000"/>
              </a:lnSpc>
              <a:spcBef>
                <a:spcPts val="1600"/>
              </a:spcBef>
              <a:spcAft>
                <a:spcPts val="0"/>
              </a:spcAft>
              <a:buClr>
                <a:schemeClr val="accent3"/>
              </a:buClr>
              <a:buSzPts val="1400"/>
              <a:buFont typeface="Proxima Nova"/>
              <a:buAutoNum type="romanLcParenBoth"/>
              <a:defRPr sz="1400" b="0" i="0" u="none" strike="noStrike" cap="none">
                <a:solidFill>
                  <a:schemeClr val="accent3"/>
                </a:solidFill>
                <a:latin typeface="Proxima Nova"/>
                <a:ea typeface="Proxima Nova"/>
                <a:cs typeface="Proxima Nova"/>
                <a:sym typeface="Proxima Nova"/>
              </a:defRPr>
            </a:lvl6pPr>
            <a:lvl7pPr marL="3200400" marR="0" lvl="6" indent="-317500" algn="l" rtl="0">
              <a:lnSpc>
                <a:spcPct val="115000"/>
              </a:lnSpc>
              <a:spcBef>
                <a:spcPts val="1600"/>
              </a:spcBef>
              <a:spcAft>
                <a:spcPts val="0"/>
              </a:spcAft>
              <a:buClr>
                <a:schemeClr val="accent3"/>
              </a:buClr>
              <a:buSzPts val="1400"/>
              <a:buFont typeface="Proxima Nova"/>
              <a:buAutoNum type="arabicPeriod"/>
              <a:defRPr sz="1400" b="0" i="0" u="none" strike="noStrike" cap="none">
                <a:solidFill>
                  <a:schemeClr val="accent3"/>
                </a:solidFill>
                <a:latin typeface="Proxima Nova"/>
                <a:ea typeface="Proxima Nova"/>
                <a:cs typeface="Proxima Nova"/>
                <a:sym typeface="Proxima Nova"/>
              </a:defRPr>
            </a:lvl7pPr>
            <a:lvl8pPr marL="3657600" marR="0" lvl="7" indent="-317500" algn="l" rtl="0">
              <a:lnSpc>
                <a:spcPct val="115000"/>
              </a:lnSpc>
              <a:spcBef>
                <a:spcPts val="1600"/>
              </a:spcBef>
              <a:spcAft>
                <a:spcPts val="0"/>
              </a:spcAft>
              <a:buClr>
                <a:schemeClr val="accent3"/>
              </a:buClr>
              <a:buSzPts val="1400"/>
              <a:buFont typeface="Proxima Nova"/>
              <a:buAutoNum type="alphaLcPeriod"/>
              <a:defRPr sz="1400" b="0" i="0" u="none" strike="noStrike" cap="none">
                <a:solidFill>
                  <a:schemeClr val="accent3"/>
                </a:solidFill>
                <a:latin typeface="Proxima Nova"/>
                <a:ea typeface="Proxima Nova"/>
                <a:cs typeface="Proxima Nova"/>
                <a:sym typeface="Proxima Nova"/>
              </a:defRPr>
            </a:lvl8pPr>
            <a:lvl9pPr marL="4114800" marR="0" lvl="8" indent="-317500" algn="l" rtl="0">
              <a:lnSpc>
                <a:spcPct val="115000"/>
              </a:lnSpc>
              <a:spcBef>
                <a:spcPts val="1600"/>
              </a:spcBef>
              <a:spcAft>
                <a:spcPts val="1600"/>
              </a:spcAft>
              <a:buClr>
                <a:schemeClr val="accent3"/>
              </a:buClr>
              <a:buSzPts val="1400"/>
              <a:buFont typeface="Proxima Nova"/>
              <a:buAutoNum type="romanLcPeriod"/>
              <a:defRPr sz="1400" b="0" i="0" u="none" strike="noStrike" cap="none">
                <a:solidFill>
                  <a:schemeClr val="accent3"/>
                </a:solidFill>
                <a:latin typeface="Proxima Nova"/>
                <a:ea typeface="Proxima Nova"/>
                <a:cs typeface="Proxima Nova"/>
                <a:sym typeface="Proxima Nova"/>
              </a:defRPr>
            </a:lvl9pPr>
          </a:lstStyle>
          <a:p>
            <a:pPr marL="114300" indent="0">
              <a:buClrTx/>
              <a:buFont typeface="Proxima Nova"/>
              <a:buNone/>
            </a:pPr>
            <a:r>
              <a:rPr lang="en-US" sz="2200" dirty="0">
                <a:solidFill>
                  <a:schemeClr val="tx1"/>
                </a:solidFill>
              </a:rPr>
              <a:t>Token w/ Transaction</a:t>
            </a:r>
          </a:p>
        </p:txBody>
      </p:sp>
      <p:sp>
        <p:nvSpPr>
          <p:cNvPr id="15" name="Google Shape;337;p55">
            <a:extLst>
              <a:ext uri="{FF2B5EF4-FFF2-40B4-BE49-F238E27FC236}">
                <a16:creationId xmlns:a16="http://schemas.microsoft.com/office/drawing/2014/main" id="{103B2CA5-C35C-CD49-B49C-6B898CF8B9CC}"/>
              </a:ext>
            </a:extLst>
          </p:cNvPr>
          <p:cNvSpPr txBox="1">
            <a:spLocks/>
          </p:cNvSpPr>
          <p:nvPr/>
        </p:nvSpPr>
        <p:spPr>
          <a:xfrm>
            <a:off x="1610363" y="3518745"/>
            <a:ext cx="3285737" cy="480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3"/>
              </a:buClr>
              <a:buSzPts val="1800"/>
              <a:buFont typeface="Proxima Nova"/>
              <a:buAutoNum type="arabicParenR"/>
              <a:defRPr sz="1800" b="0" i="0" u="none" strike="noStrike" cap="none">
                <a:solidFill>
                  <a:schemeClr val="accent3"/>
                </a:solidFill>
                <a:latin typeface="Proxima Nova"/>
                <a:ea typeface="Proxima Nova"/>
                <a:cs typeface="Proxima Nova"/>
                <a:sym typeface="Proxima Nova"/>
              </a:defRPr>
            </a:lvl1pPr>
            <a:lvl2pPr marL="914400" marR="0" lvl="1" indent="-317500" algn="l" rtl="0">
              <a:lnSpc>
                <a:spcPct val="115000"/>
              </a:lnSpc>
              <a:spcBef>
                <a:spcPts val="1600"/>
              </a:spcBef>
              <a:spcAft>
                <a:spcPts val="0"/>
              </a:spcAft>
              <a:buClr>
                <a:schemeClr val="accent3"/>
              </a:buClr>
              <a:buSzPts val="1400"/>
              <a:buFont typeface="Proxima Nova"/>
              <a:buAutoNum type="alphaLcParenR"/>
              <a:defRPr sz="1400" b="0" i="0" u="none" strike="noStrike" cap="none">
                <a:solidFill>
                  <a:schemeClr val="accent3"/>
                </a:solidFill>
                <a:latin typeface="Proxima Nova"/>
                <a:ea typeface="Proxima Nova"/>
                <a:cs typeface="Proxima Nova"/>
                <a:sym typeface="Proxima Nova"/>
              </a:defRPr>
            </a:lvl2pPr>
            <a:lvl3pPr marL="1371600" marR="0" lvl="2" indent="-317500" algn="l" rtl="0">
              <a:lnSpc>
                <a:spcPct val="115000"/>
              </a:lnSpc>
              <a:spcBef>
                <a:spcPts val="1600"/>
              </a:spcBef>
              <a:spcAft>
                <a:spcPts val="0"/>
              </a:spcAft>
              <a:buClr>
                <a:schemeClr val="accent3"/>
              </a:buClr>
              <a:buSzPts val="1400"/>
              <a:buFont typeface="Proxima Nova"/>
              <a:buAutoNum type="romanLcParenR"/>
              <a:defRPr sz="1400" b="0" i="0" u="none" strike="noStrike" cap="none">
                <a:solidFill>
                  <a:schemeClr val="accent3"/>
                </a:solidFill>
                <a:latin typeface="Proxima Nova"/>
                <a:ea typeface="Proxima Nova"/>
                <a:cs typeface="Proxima Nova"/>
                <a:sym typeface="Proxima Nova"/>
              </a:defRPr>
            </a:lvl3pPr>
            <a:lvl4pPr marL="1828800" marR="0" lvl="3" indent="-317500" algn="l" rtl="0">
              <a:lnSpc>
                <a:spcPct val="115000"/>
              </a:lnSpc>
              <a:spcBef>
                <a:spcPts val="1600"/>
              </a:spcBef>
              <a:spcAft>
                <a:spcPts val="0"/>
              </a:spcAft>
              <a:buClr>
                <a:schemeClr val="accent3"/>
              </a:buClr>
              <a:buSzPts val="1400"/>
              <a:buFont typeface="Proxima Nova"/>
              <a:buAutoNum type="arabicParenBoth"/>
              <a:defRPr sz="1400" b="0" i="0" u="none" strike="noStrike" cap="none">
                <a:solidFill>
                  <a:schemeClr val="accent3"/>
                </a:solidFill>
                <a:latin typeface="Proxima Nova"/>
                <a:ea typeface="Proxima Nova"/>
                <a:cs typeface="Proxima Nova"/>
                <a:sym typeface="Proxima Nova"/>
              </a:defRPr>
            </a:lvl4pPr>
            <a:lvl5pPr marL="2286000" marR="0" lvl="4" indent="-317500" algn="l" rtl="0">
              <a:lnSpc>
                <a:spcPct val="115000"/>
              </a:lnSpc>
              <a:spcBef>
                <a:spcPts val="1600"/>
              </a:spcBef>
              <a:spcAft>
                <a:spcPts val="0"/>
              </a:spcAft>
              <a:buClr>
                <a:schemeClr val="accent3"/>
              </a:buClr>
              <a:buSzPts val="1400"/>
              <a:buFont typeface="Proxima Nova"/>
              <a:buAutoNum type="alphaLcParenBoth"/>
              <a:defRPr sz="1400" b="0" i="0" u="none" strike="noStrike" cap="none">
                <a:solidFill>
                  <a:schemeClr val="accent3"/>
                </a:solidFill>
                <a:latin typeface="Proxima Nova"/>
                <a:ea typeface="Proxima Nova"/>
                <a:cs typeface="Proxima Nova"/>
                <a:sym typeface="Proxima Nova"/>
              </a:defRPr>
            </a:lvl5pPr>
            <a:lvl6pPr marL="2743200" marR="0" lvl="5" indent="-317500" algn="l" rtl="0">
              <a:lnSpc>
                <a:spcPct val="115000"/>
              </a:lnSpc>
              <a:spcBef>
                <a:spcPts val="1600"/>
              </a:spcBef>
              <a:spcAft>
                <a:spcPts val="0"/>
              </a:spcAft>
              <a:buClr>
                <a:schemeClr val="accent3"/>
              </a:buClr>
              <a:buSzPts val="1400"/>
              <a:buFont typeface="Proxima Nova"/>
              <a:buAutoNum type="romanLcParenBoth"/>
              <a:defRPr sz="1400" b="0" i="0" u="none" strike="noStrike" cap="none">
                <a:solidFill>
                  <a:schemeClr val="accent3"/>
                </a:solidFill>
                <a:latin typeface="Proxima Nova"/>
                <a:ea typeface="Proxima Nova"/>
                <a:cs typeface="Proxima Nova"/>
                <a:sym typeface="Proxima Nova"/>
              </a:defRPr>
            </a:lvl6pPr>
            <a:lvl7pPr marL="3200400" marR="0" lvl="6" indent="-317500" algn="l" rtl="0">
              <a:lnSpc>
                <a:spcPct val="115000"/>
              </a:lnSpc>
              <a:spcBef>
                <a:spcPts val="1600"/>
              </a:spcBef>
              <a:spcAft>
                <a:spcPts val="0"/>
              </a:spcAft>
              <a:buClr>
                <a:schemeClr val="accent3"/>
              </a:buClr>
              <a:buSzPts val="1400"/>
              <a:buFont typeface="Proxima Nova"/>
              <a:buAutoNum type="arabicPeriod"/>
              <a:defRPr sz="1400" b="0" i="0" u="none" strike="noStrike" cap="none">
                <a:solidFill>
                  <a:schemeClr val="accent3"/>
                </a:solidFill>
                <a:latin typeface="Proxima Nova"/>
                <a:ea typeface="Proxima Nova"/>
                <a:cs typeface="Proxima Nova"/>
                <a:sym typeface="Proxima Nova"/>
              </a:defRPr>
            </a:lvl7pPr>
            <a:lvl8pPr marL="3657600" marR="0" lvl="7" indent="-317500" algn="l" rtl="0">
              <a:lnSpc>
                <a:spcPct val="115000"/>
              </a:lnSpc>
              <a:spcBef>
                <a:spcPts val="1600"/>
              </a:spcBef>
              <a:spcAft>
                <a:spcPts val="0"/>
              </a:spcAft>
              <a:buClr>
                <a:schemeClr val="accent3"/>
              </a:buClr>
              <a:buSzPts val="1400"/>
              <a:buFont typeface="Proxima Nova"/>
              <a:buAutoNum type="alphaLcPeriod"/>
              <a:defRPr sz="1400" b="0" i="0" u="none" strike="noStrike" cap="none">
                <a:solidFill>
                  <a:schemeClr val="accent3"/>
                </a:solidFill>
                <a:latin typeface="Proxima Nova"/>
                <a:ea typeface="Proxima Nova"/>
                <a:cs typeface="Proxima Nova"/>
                <a:sym typeface="Proxima Nova"/>
              </a:defRPr>
            </a:lvl8pPr>
            <a:lvl9pPr marL="4114800" marR="0" lvl="8" indent="-317500" algn="l" rtl="0">
              <a:lnSpc>
                <a:spcPct val="115000"/>
              </a:lnSpc>
              <a:spcBef>
                <a:spcPts val="1600"/>
              </a:spcBef>
              <a:spcAft>
                <a:spcPts val="1600"/>
              </a:spcAft>
              <a:buClr>
                <a:schemeClr val="accent3"/>
              </a:buClr>
              <a:buSzPts val="1400"/>
              <a:buFont typeface="Proxima Nova"/>
              <a:buAutoNum type="romanLcPeriod"/>
              <a:defRPr sz="1400" b="0" i="0" u="none" strike="noStrike" cap="none">
                <a:solidFill>
                  <a:schemeClr val="accent3"/>
                </a:solidFill>
                <a:latin typeface="Proxima Nova"/>
                <a:ea typeface="Proxima Nova"/>
                <a:cs typeface="Proxima Nova"/>
                <a:sym typeface="Proxima Nova"/>
              </a:defRPr>
            </a:lvl9pPr>
          </a:lstStyle>
          <a:p>
            <a:pPr marL="114300" indent="0">
              <a:buClrTx/>
              <a:buFont typeface="Proxima Nova"/>
              <a:buNone/>
            </a:pPr>
            <a:r>
              <a:rPr lang="en-US" sz="2200" dirty="0">
                <a:solidFill>
                  <a:schemeClr val="tx1"/>
                </a:solidFill>
              </a:rPr>
              <a:t>Token w/o Transaction</a:t>
            </a:r>
          </a:p>
        </p:txBody>
      </p:sp>
      <p:sp>
        <p:nvSpPr>
          <p:cNvPr id="16" name="Google Shape;337;p55">
            <a:extLst>
              <a:ext uri="{FF2B5EF4-FFF2-40B4-BE49-F238E27FC236}">
                <a16:creationId xmlns:a16="http://schemas.microsoft.com/office/drawing/2014/main" id="{787E62E5-547D-0C42-B399-D667E70DC71C}"/>
              </a:ext>
            </a:extLst>
          </p:cNvPr>
          <p:cNvSpPr txBox="1">
            <a:spLocks/>
          </p:cNvSpPr>
          <p:nvPr/>
        </p:nvSpPr>
        <p:spPr>
          <a:xfrm>
            <a:off x="1610363" y="4069392"/>
            <a:ext cx="3285737" cy="480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3"/>
              </a:buClr>
              <a:buSzPts val="1800"/>
              <a:buFont typeface="Proxima Nova"/>
              <a:buAutoNum type="arabicParenR"/>
              <a:defRPr sz="1800" b="0" i="0" u="none" strike="noStrike" cap="none">
                <a:solidFill>
                  <a:schemeClr val="accent3"/>
                </a:solidFill>
                <a:latin typeface="Proxima Nova"/>
                <a:ea typeface="Proxima Nova"/>
                <a:cs typeface="Proxima Nova"/>
                <a:sym typeface="Proxima Nova"/>
              </a:defRPr>
            </a:lvl1pPr>
            <a:lvl2pPr marL="914400" marR="0" lvl="1" indent="-317500" algn="l" rtl="0">
              <a:lnSpc>
                <a:spcPct val="115000"/>
              </a:lnSpc>
              <a:spcBef>
                <a:spcPts val="1600"/>
              </a:spcBef>
              <a:spcAft>
                <a:spcPts val="0"/>
              </a:spcAft>
              <a:buClr>
                <a:schemeClr val="accent3"/>
              </a:buClr>
              <a:buSzPts val="1400"/>
              <a:buFont typeface="Proxima Nova"/>
              <a:buAutoNum type="alphaLcParenR"/>
              <a:defRPr sz="1400" b="0" i="0" u="none" strike="noStrike" cap="none">
                <a:solidFill>
                  <a:schemeClr val="accent3"/>
                </a:solidFill>
                <a:latin typeface="Proxima Nova"/>
                <a:ea typeface="Proxima Nova"/>
                <a:cs typeface="Proxima Nova"/>
                <a:sym typeface="Proxima Nova"/>
              </a:defRPr>
            </a:lvl2pPr>
            <a:lvl3pPr marL="1371600" marR="0" lvl="2" indent="-317500" algn="l" rtl="0">
              <a:lnSpc>
                <a:spcPct val="115000"/>
              </a:lnSpc>
              <a:spcBef>
                <a:spcPts val="1600"/>
              </a:spcBef>
              <a:spcAft>
                <a:spcPts val="0"/>
              </a:spcAft>
              <a:buClr>
                <a:schemeClr val="accent3"/>
              </a:buClr>
              <a:buSzPts val="1400"/>
              <a:buFont typeface="Proxima Nova"/>
              <a:buAutoNum type="romanLcParenR"/>
              <a:defRPr sz="1400" b="0" i="0" u="none" strike="noStrike" cap="none">
                <a:solidFill>
                  <a:schemeClr val="accent3"/>
                </a:solidFill>
                <a:latin typeface="Proxima Nova"/>
                <a:ea typeface="Proxima Nova"/>
                <a:cs typeface="Proxima Nova"/>
                <a:sym typeface="Proxima Nova"/>
              </a:defRPr>
            </a:lvl3pPr>
            <a:lvl4pPr marL="1828800" marR="0" lvl="3" indent="-317500" algn="l" rtl="0">
              <a:lnSpc>
                <a:spcPct val="115000"/>
              </a:lnSpc>
              <a:spcBef>
                <a:spcPts val="1600"/>
              </a:spcBef>
              <a:spcAft>
                <a:spcPts val="0"/>
              </a:spcAft>
              <a:buClr>
                <a:schemeClr val="accent3"/>
              </a:buClr>
              <a:buSzPts val="1400"/>
              <a:buFont typeface="Proxima Nova"/>
              <a:buAutoNum type="arabicParenBoth"/>
              <a:defRPr sz="1400" b="0" i="0" u="none" strike="noStrike" cap="none">
                <a:solidFill>
                  <a:schemeClr val="accent3"/>
                </a:solidFill>
                <a:latin typeface="Proxima Nova"/>
                <a:ea typeface="Proxima Nova"/>
                <a:cs typeface="Proxima Nova"/>
                <a:sym typeface="Proxima Nova"/>
              </a:defRPr>
            </a:lvl4pPr>
            <a:lvl5pPr marL="2286000" marR="0" lvl="4" indent="-317500" algn="l" rtl="0">
              <a:lnSpc>
                <a:spcPct val="115000"/>
              </a:lnSpc>
              <a:spcBef>
                <a:spcPts val="1600"/>
              </a:spcBef>
              <a:spcAft>
                <a:spcPts val="0"/>
              </a:spcAft>
              <a:buClr>
                <a:schemeClr val="accent3"/>
              </a:buClr>
              <a:buSzPts val="1400"/>
              <a:buFont typeface="Proxima Nova"/>
              <a:buAutoNum type="alphaLcParenBoth"/>
              <a:defRPr sz="1400" b="0" i="0" u="none" strike="noStrike" cap="none">
                <a:solidFill>
                  <a:schemeClr val="accent3"/>
                </a:solidFill>
                <a:latin typeface="Proxima Nova"/>
                <a:ea typeface="Proxima Nova"/>
                <a:cs typeface="Proxima Nova"/>
                <a:sym typeface="Proxima Nova"/>
              </a:defRPr>
            </a:lvl5pPr>
            <a:lvl6pPr marL="2743200" marR="0" lvl="5" indent="-317500" algn="l" rtl="0">
              <a:lnSpc>
                <a:spcPct val="115000"/>
              </a:lnSpc>
              <a:spcBef>
                <a:spcPts val="1600"/>
              </a:spcBef>
              <a:spcAft>
                <a:spcPts val="0"/>
              </a:spcAft>
              <a:buClr>
                <a:schemeClr val="accent3"/>
              </a:buClr>
              <a:buSzPts val="1400"/>
              <a:buFont typeface="Proxima Nova"/>
              <a:buAutoNum type="romanLcParenBoth"/>
              <a:defRPr sz="1400" b="0" i="0" u="none" strike="noStrike" cap="none">
                <a:solidFill>
                  <a:schemeClr val="accent3"/>
                </a:solidFill>
                <a:latin typeface="Proxima Nova"/>
                <a:ea typeface="Proxima Nova"/>
                <a:cs typeface="Proxima Nova"/>
                <a:sym typeface="Proxima Nova"/>
              </a:defRPr>
            </a:lvl6pPr>
            <a:lvl7pPr marL="3200400" marR="0" lvl="6" indent="-317500" algn="l" rtl="0">
              <a:lnSpc>
                <a:spcPct val="115000"/>
              </a:lnSpc>
              <a:spcBef>
                <a:spcPts val="1600"/>
              </a:spcBef>
              <a:spcAft>
                <a:spcPts val="0"/>
              </a:spcAft>
              <a:buClr>
                <a:schemeClr val="accent3"/>
              </a:buClr>
              <a:buSzPts val="1400"/>
              <a:buFont typeface="Proxima Nova"/>
              <a:buAutoNum type="arabicPeriod"/>
              <a:defRPr sz="1400" b="0" i="0" u="none" strike="noStrike" cap="none">
                <a:solidFill>
                  <a:schemeClr val="accent3"/>
                </a:solidFill>
                <a:latin typeface="Proxima Nova"/>
                <a:ea typeface="Proxima Nova"/>
                <a:cs typeface="Proxima Nova"/>
                <a:sym typeface="Proxima Nova"/>
              </a:defRPr>
            </a:lvl7pPr>
            <a:lvl8pPr marL="3657600" marR="0" lvl="7" indent="-317500" algn="l" rtl="0">
              <a:lnSpc>
                <a:spcPct val="115000"/>
              </a:lnSpc>
              <a:spcBef>
                <a:spcPts val="1600"/>
              </a:spcBef>
              <a:spcAft>
                <a:spcPts val="0"/>
              </a:spcAft>
              <a:buClr>
                <a:schemeClr val="accent3"/>
              </a:buClr>
              <a:buSzPts val="1400"/>
              <a:buFont typeface="Proxima Nova"/>
              <a:buAutoNum type="alphaLcPeriod"/>
              <a:defRPr sz="1400" b="0" i="0" u="none" strike="noStrike" cap="none">
                <a:solidFill>
                  <a:schemeClr val="accent3"/>
                </a:solidFill>
                <a:latin typeface="Proxima Nova"/>
                <a:ea typeface="Proxima Nova"/>
                <a:cs typeface="Proxima Nova"/>
                <a:sym typeface="Proxima Nova"/>
              </a:defRPr>
            </a:lvl8pPr>
            <a:lvl9pPr marL="4114800" marR="0" lvl="8" indent="-317500" algn="l" rtl="0">
              <a:lnSpc>
                <a:spcPct val="115000"/>
              </a:lnSpc>
              <a:spcBef>
                <a:spcPts val="1600"/>
              </a:spcBef>
              <a:spcAft>
                <a:spcPts val="1600"/>
              </a:spcAft>
              <a:buClr>
                <a:schemeClr val="accent3"/>
              </a:buClr>
              <a:buSzPts val="1400"/>
              <a:buFont typeface="Proxima Nova"/>
              <a:buAutoNum type="romanLcPeriod"/>
              <a:defRPr sz="1400" b="0" i="0" u="none" strike="noStrike" cap="none">
                <a:solidFill>
                  <a:schemeClr val="accent3"/>
                </a:solidFill>
                <a:latin typeface="Proxima Nova"/>
                <a:ea typeface="Proxima Nova"/>
                <a:cs typeface="Proxima Nova"/>
                <a:sym typeface="Proxima Nova"/>
              </a:defRPr>
            </a:lvl9pPr>
          </a:lstStyle>
          <a:p>
            <a:pPr marL="114300" indent="0">
              <a:buClrTx/>
              <a:buFont typeface="Proxima Nova"/>
              <a:buNone/>
            </a:pPr>
            <a:r>
              <a:rPr lang="en-US" sz="2200" dirty="0">
                <a:solidFill>
                  <a:schemeClr val="tx1"/>
                </a:solidFill>
              </a:rPr>
              <a:t>Host Transaction</a:t>
            </a:r>
          </a:p>
        </p:txBody>
      </p:sp>
      <p:sp>
        <p:nvSpPr>
          <p:cNvPr id="17" name="Oval 16">
            <a:extLst>
              <a:ext uri="{FF2B5EF4-FFF2-40B4-BE49-F238E27FC236}">
                <a16:creationId xmlns:a16="http://schemas.microsoft.com/office/drawing/2014/main" id="{E0037FC0-4A76-D248-A126-F2F3C772AF58}"/>
              </a:ext>
            </a:extLst>
          </p:cNvPr>
          <p:cNvSpPr/>
          <p:nvPr/>
        </p:nvSpPr>
        <p:spPr>
          <a:xfrm>
            <a:off x="6752939" y="3210659"/>
            <a:ext cx="367781" cy="367781"/>
          </a:xfrm>
          <a:prstGeom prst="ellipse">
            <a:avLst/>
          </a:prstGeom>
          <a:solidFill>
            <a:schemeClr val="bg1"/>
          </a:solid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70C0"/>
                </a:solidFill>
              </a:rPr>
              <a:t>V</a:t>
            </a:r>
          </a:p>
        </p:txBody>
      </p:sp>
      <p:sp>
        <p:nvSpPr>
          <p:cNvPr id="18" name="Oval 17">
            <a:extLst>
              <a:ext uri="{FF2B5EF4-FFF2-40B4-BE49-F238E27FC236}">
                <a16:creationId xmlns:a16="http://schemas.microsoft.com/office/drawing/2014/main" id="{9C79F8AD-CCC4-AF42-9E83-EC95C39C9175}"/>
              </a:ext>
            </a:extLst>
          </p:cNvPr>
          <p:cNvSpPr/>
          <p:nvPr/>
        </p:nvSpPr>
        <p:spPr>
          <a:xfrm>
            <a:off x="5003353" y="1540099"/>
            <a:ext cx="367781" cy="367781"/>
          </a:xfrm>
          <a:prstGeom prst="ellipse">
            <a:avLst/>
          </a:prstGeom>
          <a:solidFill>
            <a:schemeClr val="bg1"/>
          </a:solid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0070C0"/>
              </a:solidFill>
            </a:endParaRPr>
          </a:p>
        </p:txBody>
      </p:sp>
      <p:sp>
        <p:nvSpPr>
          <p:cNvPr id="20" name="Rectangle 19">
            <a:extLst>
              <a:ext uri="{FF2B5EF4-FFF2-40B4-BE49-F238E27FC236}">
                <a16:creationId xmlns:a16="http://schemas.microsoft.com/office/drawing/2014/main" id="{70D5F8D8-E995-BB42-9143-8B55535F13BD}"/>
              </a:ext>
            </a:extLst>
          </p:cNvPr>
          <p:cNvSpPr/>
          <p:nvPr/>
        </p:nvSpPr>
        <p:spPr>
          <a:xfrm>
            <a:off x="6867573" y="395322"/>
            <a:ext cx="367781" cy="367781"/>
          </a:xfrm>
          <a:prstGeom prst="rect">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H</a:t>
            </a:r>
          </a:p>
        </p:txBody>
      </p:sp>
      <p:sp>
        <p:nvSpPr>
          <p:cNvPr id="21" name="Oval 20">
            <a:extLst>
              <a:ext uri="{FF2B5EF4-FFF2-40B4-BE49-F238E27FC236}">
                <a16:creationId xmlns:a16="http://schemas.microsoft.com/office/drawing/2014/main" id="{F1D64FAE-83C1-AA46-A4CD-85B4EDFDA722}"/>
              </a:ext>
            </a:extLst>
          </p:cNvPr>
          <p:cNvSpPr/>
          <p:nvPr/>
        </p:nvSpPr>
        <p:spPr>
          <a:xfrm>
            <a:off x="6073259" y="395323"/>
            <a:ext cx="367781" cy="367781"/>
          </a:xfrm>
          <a:prstGeom prst="ellipse">
            <a:avLst/>
          </a:prstGeom>
          <a:solidFill>
            <a:schemeClr val="bg1"/>
          </a:solid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70C0"/>
                </a:solidFill>
              </a:rPr>
              <a:t>V</a:t>
            </a:r>
          </a:p>
        </p:txBody>
      </p:sp>
      <p:sp>
        <p:nvSpPr>
          <p:cNvPr id="2" name="TextBox 1">
            <a:extLst>
              <a:ext uri="{FF2B5EF4-FFF2-40B4-BE49-F238E27FC236}">
                <a16:creationId xmlns:a16="http://schemas.microsoft.com/office/drawing/2014/main" id="{A158F1FE-4F1E-B04D-9BDD-BD524F3B90A6}"/>
              </a:ext>
            </a:extLst>
          </p:cNvPr>
          <p:cNvSpPr txBox="1"/>
          <p:nvPr/>
        </p:nvSpPr>
        <p:spPr>
          <a:xfrm>
            <a:off x="4940766" y="3878336"/>
            <a:ext cx="1064920" cy="523220"/>
          </a:xfrm>
          <a:prstGeom prst="rect">
            <a:avLst/>
          </a:prstGeom>
          <a:solidFill>
            <a:schemeClr val="lt1">
              <a:alpha val="50000"/>
            </a:schemeClr>
          </a:solidFill>
        </p:spPr>
        <p:txBody>
          <a:bodyPr wrap="square" rtlCol="0">
            <a:spAutoFit/>
          </a:bodyPr>
          <a:lstStyle/>
          <a:p>
            <a:r>
              <a:rPr lang="en-US" sz="2800" i="1" dirty="0">
                <a:solidFill>
                  <a:srgbClr val="FF0000"/>
                </a:solidFill>
                <a:latin typeface="Meiryo" panose="020B0604030504040204" pitchFamily="34" charset="-128"/>
                <a:ea typeface="Meiryo" panose="020B0604030504040204" pitchFamily="34" charset="-128"/>
              </a:rPr>
              <a:t>Miss!</a:t>
            </a:r>
          </a:p>
        </p:txBody>
      </p:sp>
      <p:sp>
        <p:nvSpPr>
          <p:cNvPr id="22" name="TextBox 21">
            <a:extLst>
              <a:ext uri="{FF2B5EF4-FFF2-40B4-BE49-F238E27FC236}">
                <a16:creationId xmlns:a16="http://schemas.microsoft.com/office/drawing/2014/main" id="{57184291-D914-C040-8CD5-898C8A4CC89D}"/>
              </a:ext>
            </a:extLst>
          </p:cNvPr>
          <p:cNvSpPr txBox="1"/>
          <p:nvPr/>
        </p:nvSpPr>
        <p:spPr>
          <a:xfrm>
            <a:off x="5799190" y="1368948"/>
            <a:ext cx="1786943" cy="1384995"/>
          </a:xfrm>
          <a:prstGeom prst="rect">
            <a:avLst/>
          </a:prstGeom>
          <a:solidFill>
            <a:schemeClr val="lt1">
              <a:alpha val="58000"/>
            </a:schemeClr>
          </a:solidFill>
        </p:spPr>
        <p:txBody>
          <a:bodyPr wrap="square" rtlCol="0" anchor="t">
            <a:spAutoFit/>
          </a:bodyPr>
          <a:lstStyle/>
          <a:p>
            <a:pPr algn="ctr"/>
            <a:endParaRPr lang="en-US" sz="2800" i="1" dirty="0">
              <a:solidFill>
                <a:srgbClr val="FF0000"/>
              </a:solidFill>
              <a:latin typeface="Meiryo" panose="020B0604030504040204" pitchFamily="34" charset="-128"/>
              <a:ea typeface="Meiryo" panose="020B0604030504040204" pitchFamily="34" charset="-128"/>
            </a:endParaRPr>
          </a:p>
          <a:p>
            <a:pPr algn="ctr"/>
            <a:r>
              <a:rPr lang="en-US" sz="2800" i="1" dirty="0">
                <a:solidFill>
                  <a:srgbClr val="FF0000"/>
                </a:solidFill>
                <a:latin typeface="Meiryo" panose="020B0604030504040204" pitchFamily="34" charset="-128"/>
                <a:ea typeface="Meiryo" panose="020B0604030504040204" pitchFamily="34" charset="-128"/>
              </a:rPr>
              <a:t>STALL</a:t>
            </a:r>
          </a:p>
          <a:p>
            <a:pPr algn="ctr"/>
            <a:endParaRPr lang="en-US" sz="2800" i="1" dirty="0">
              <a:solidFill>
                <a:srgbClr val="FF0000"/>
              </a:solidFill>
              <a:latin typeface="Meiryo" panose="020B0604030504040204" pitchFamily="34" charset="-128"/>
              <a:ea typeface="Meiryo" panose="020B0604030504040204" pitchFamily="34" charset="-128"/>
            </a:endParaRPr>
          </a:p>
        </p:txBody>
      </p:sp>
      <p:sp>
        <p:nvSpPr>
          <p:cNvPr id="23" name="Google Shape;337;p55">
            <a:extLst>
              <a:ext uri="{FF2B5EF4-FFF2-40B4-BE49-F238E27FC236}">
                <a16:creationId xmlns:a16="http://schemas.microsoft.com/office/drawing/2014/main" id="{10ADDDFB-DF97-1648-90E9-9B8425036B69}"/>
              </a:ext>
            </a:extLst>
          </p:cNvPr>
          <p:cNvSpPr txBox="1">
            <a:spLocks/>
          </p:cNvSpPr>
          <p:nvPr/>
        </p:nvSpPr>
        <p:spPr>
          <a:xfrm>
            <a:off x="1073090" y="395323"/>
            <a:ext cx="2445600" cy="480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3"/>
              </a:buClr>
              <a:buSzPts val="1800"/>
              <a:buFont typeface="Proxima Nova"/>
              <a:buAutoNum type="arabicParenR"/>
              <a:defRPr sz="1800" b="0" i="0" u="none" strike="noStrike" cap="none">
                <a:solidFill>
                  <a:schemeClr val="accent3"/>
                </a:solidFill>
                <a:latin typeface="Proxima Nova"/>
                <a:ea typeface="Proxima Nova"/>
                <a:cs typeface="Proxima Nova"/>
                <a:sym typeface="Proxima Nova"/>
              </a:defRPr>
            </a:lvl1pPr>
            <a:lvl2pPr marL="914400" marR="0" lvl="1" indent="-317500" algn="l" rtl="0">
              <a:lnSpc>
                <a:spcPct val="115000"/>
              </a:lnSpc>
              <a:spcBef>
                <a:spcPts val="1600"/>
              </a:spcBef>
              <a:spcAft>
                <a:spcPts val="0"/>
              </a:spcAft>
              <a:buClr>
                <a:schemeClr val="accent3"/>
              </a:buClr>
              <a:buSzPts val="1400"/>
              <a:buFont typeface="Proxima Nova"/>
              <a:buAutoNum type="alphaLcParenR"/>
              <a:defRPr sz="1400" b="0" i="0" u="none" strike="noStrike" cap="none">
                <a:solidFill>
                  <a:schemeClr val="accent3"/>
                </a:solidFill>
                <a:latin typeface="Proxima Nova"/>
                <a:ea typeface="Proxima Nova"/>
                <a:cs typeface="Proxima Nova"/>
                <a:sym typeface="Proxima Nova"/>
              </a:defRPr>
            </a:lvl2pPr>
            <a:lvl3pPr marL="1371600" marR="0" lvl="2" indent="-317500" algn="l" rtl="0">
              <a:lnSpc>
                <a:spcPct val="115000"/>
              </a:lnSpc>
              <a:spcBef>
                <a:spcPts val="1600"/>
              </a:spcBef>
              <a:spcAft>
                <a:spcPts val="0"/>
              </a:spcAft>
              <a:buClr>
                <a:schemeClr val="accent3"/>
              </a:buClr>
              <a:buSzPts val="1400"/>
              <a:buFont typeface="Proxima Nova"/>
              <a:buAutoNum type="romanLcParenR"/>
              <a:defRPr sz="1400" b="0" i="0" u="none" strike="noStrike" cap="none">
                <a:solidFill>
                  <a:schemeClr val="accent3"/>
                </a:solidFill>
                <a:latin typeface="Proxima Nova"/>
                <a:ea typeface="Proxima Nova"/>
                <a:cs typeface="Proxima Nova"/>
                <a:sym typeface="Proxima Nova"/>
              </a:defRPr>
            </a:lvl3pPr>
            <a:lvl4pPr marL="1828800" marR="0" lvl="3" indent="-317500" algn="l" rtl="0">
              <a:lnSpc>
                <a:spcPct val="115000"/>
              </a:lnSpc>
              <a:spcBef>
                <a:spcPts val="1600"/>
              </a:spcBef>
              <a:spcAft>
                <a:spcPts val="0"/>
              </a:spcAft>
              <a:buClr>
                <a:schemeClr val="accent3"/>
              </a:buClr>
              <a:buSzPts val="1400"/>
              <a:buFont typeface="Proxima Nova"/>
              <a:buAutoNum type="arabicParenBoth"/>
              <a:defRPr sz="1400" b="0" i="0" u="none" strike="noStrike" cap="none">
                <a:solidFill>
                  <a:schemeClr val="accent3"/>
                </a:solidFill>
                <a:latin typeface="Proxima Nova"/>
                <a:ea typeface="Proxima Nova"/>
                <a:cs typeface="Proxima Nova"/>
                <a:sym typeface="Proxima Nova"/>
              </a:defRPr>
            </a:lvl4pPr>
            <a:lvl5pPr marL="2286000" marR="0" lvl="4" indent="-317500" algn="l" rtl="0">
              <a:lnSpc>
                <a:spcPct val="115000"/>
              </a:lnSpc>
              <a:spcBef>
                <a:spcPts val="1600"/>
              </a:spcBef>
              <a:spcAft>
                <a:spcPts val="0"/>
              </a:spcAft>
              <a:buClr>
                <a:schemeClr val="accent3"/>
              </a:buClr>
              <a:buSzPts val="1400"/>
              <a:buFont typeface="Proxima Nova"/>
              <a:buAutoNum type="alphaLcParenBoth"/>
              <a:defRPr sz="1400" b="0" i="0" u="none" strike="noStrike" cap="none">
                <a:solidFill>
                  <a:schemeClr val="accent3"/>
                </a:solidFill>
                <a:latin typeface="Proxima Nova"/>
                <a:ea typeface="Proxima Nova"/>
                <a:cs typeface="Proxima Nova"/>
                <a:sym typeface="Proxima Nova"/>
              </a:defRPr>
            </a:lvl5pPr>
            <a:lvl6pPr marL="2743200" marR="0" lvl="5" indent="-317500" algn="l" rtl="0">
              <a:lnSpc>
                <a:spcPct val="115000"/>
              </a:lnSpc>
              <a:spcBef>
                <a:spcPts val="1600"/>
              </a:spcBef>
              <a:spcAft>
                <a:spcPts val="0"/>
              </a:spcAft>
              <a:buClr>
                <a:schemeClr val="accent3"/>
              </a:buClr>
              <a:buSzPts val="1400"/>
              <a:buFont typeface="Proxima Nova"/>
              <a:buAutoNum type="romanLcParenBoth"/>
              <a:defRPr sz="1400" b="0" i="0" u="none" strike="noStrike" cap="none">
                <a:solidFill>
                  <a:schemeClr val="accent3"/>
                </a:solidFill>
                <a:latin typeface="Proxima Nova"/>
                <a:ea typeface="Proxima Nova"/>
                <a:cs typeface="Proxima Nova"/>
                <a:sym typeface="Proxima Nova"/>
              </a:defRPr>
            </a:lvl6pPr>
            <a:lvl7pPr marL="3200400" marR="0" lvl="6" indent="-317500" algn="l" rtl="0">
              <a:lnSpc>
                <a:spcPct val="115000"/>
              </a:lnSpc>
              <a:spcBef>
                <a:spcPts val="1600"/>
              </a:spcBef>
              <a:spcAft>
                <a:spcPts val="0"/>
              </a:spcAft>
              <a:buClr>
                <a:schemeClr val="accent3"/>
              </a:buClr>
              <a:buSzPts val="1400"/>
              <a:buFont typeface="Proxima Nova"/>
              <a:buAutoNum type="arabicPeriod"/>
              <a:defRPr sz="1400" b="0" i="0" u="none" strike="noStrike" cap="none">
                <a:solidFill>
                  <a:schemeClr val="accent3"/>
                </a:solidFill>
                <a:latin typeface="Proxima Nova"/>
                <a:ea typeface="Proxima Nova"/>
                <a:cs typeface="Proxima Nova"/>
                <a:sym typeface="Proxima Nova"/>
              </a:defRPr>
            </a:lvl7pPr>
            <a:lvl8pPr marL="3657600" marR="0" lvl="7" indent="-317500" algn="l" rtl="0">
              <a:lnSpc>
                <a:spcPct val="115000"/>
              </a:lnSpc>
              <a:spcBef>
                <a:spcPts val="1600"/>
              </a:spcBef>
              <a:spcAft>
                <a:spcPts val="0"/>
              </a:spcAft>
              <a:buClr>
                <a:schemeClr val="accent3"/>
              </a:buClr>
              <a:buSzPts val="1400"/>
              <a:buFont typeface="Proxima Nova"/>
              <a:buAutoNum type="alphaLcPeriod"/>
              <a:defRPr sz="1400" b="0" i="0" u="none" strike="noStrike" cap="none">
                <a:solidFill>
                  <a:schemeClr val="accent3"/>
                </a:solidFill>
                <a:latin typeface="Proxima Nova"/>
                <a:ea typeface="Proxima Nova"/>
                <a:cs typeface="Proxima Nova"/>
                <a:sym typeface="Proxima Nova"/>
              </a:defRPr>
            </a:lvl8pPr>
            <a:lvl9pPr marL="4114800" marR="0" lvl="8" indent="-317500" algn="l" rtl="0">
              <a:lnSpc>
                <a:spcPct val="115000"/>
              </a:lnSpc>
              <a:spcBef>
                <a:spcPts val="1600"/>
              </a:spcBef>
              <a:spcAft>
                <a:spcPts val="1600"/>
              </a:spcAft>
              <a:buClr>
                <a:schemeClr val="accent3"/>
              </a:buClr>
              <a:buSzPts val="1400"/>
              <a:buFont typeface="Proxima Nova"/>
              <a:buAutoNum type="romanLcPeriod"/>
              <a:defRPr sz="1400" b="0" i="0" u="none" strike="noStrike" cap="none">
                <a:solidFill>
                  <a:schemeClr val="accent3"/>
                </a:solidFill>
                <a:latin typeface="Proxima Nova"/>
                <a:ea typeface="Proxima Nova"/>
                <a:cs typeface="Proxima Nova"/>
                <a:sym typeface="Proxima Nova"/>
              </a:defRPr>
            </a:lvl9pPr>
          </a:lstStyle>
          <a:p>
            <a:pPr marL="114300" indent="0" algn="r">
              <a:buClrTx/>
              <a:buFont typeface="Proxima Nova"/>
              <a:buNone/>
            </a:pPr>
            <a:r>
              <a:rPr lang="en-US" sz="2800" u="sng" dirty="0">
                <a:solidFill>
                  <a:schemeClr val="tx1"/>
                </a:solidFill>
              </a:rPr>
              <a:t>Cycle Counts</a:t>
            </a:r>
          </a:p>
          <a:p>
            <a:pPr marL="114300" indent="0">
              <a:buClrTx/>
              <a:buFont typeface="Proxima Nova"/>
              <a:buNone/>
            </a:pPr>
            <a:r>
              <a:rPr lang="en-US" sz="2800" dirty="0">
                <a:solidFill>
                  <a:schemeClr val="tx1"/>
                </a:solidFill>
              </a:rPr>
              <a:t>Target: 1 </a:t>
            </a:r>
          </a:p>
          <a:p>
            <a:pPr marL="114300" indent="0">
              <a:buClrTx/>
              <a:buFont typeface="Proxima Nova"/>
              <a:buNone/>
            </a:pPr>
            <a:r>
              <a:rPr lang="en-US" sz="2800" dirty="0">
                <a:solidFill>
                  <a:schemeClr val="tx1"/>
                </a:solidFill>
              </a:rPr>
              <a:t>   Host: 1</a:t>
            </a:r>
          </a:p>
        </p:txBody>
      </p:sp>
    </p:spTree>
    <p:extLst>
      <p:ext uri="{BB962C8B-B14F-4D97-AF65-F5344CB8AC3E}">
        <p14:creationId xmlns:p14="http://schemas.microsoft.com/office/powerpoint/2010/main" val="144550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104 0.00371 L 0.075 0.00155 " pathEditMode="relative" ptsTypes="AA">
                                      <p:cBhvr>
                                        <p:cTn id="6" dur="2000" fill="hold"/>
                                        <p:tgtEl>
                                          <p:spTgt spid="21"/>
                                        </p:tgtEl>
                                        <p:attrNameLst>
                                          <p:attrName>ppt_x</p:attrName>
                                          <p:attrName>ppt_y</p:attrName>
                                        </p:attrNameLst>
                                      </p:cBhvr>
                                    </p:animMotion>
                                  </p:childTnLst>
                                </p:cTn>
                              </p:par>
                            </p:childTnLst>
                          </p:cTn>
                        </p:par>
                        <p:par>
                          <p:cTn id="7" fill="hold">
                            <p:stCondLst>
                              <p:cond delay="2000"/>
                            </p:stCondLst>
                            <p:childTnLst>
                              <p:par>
                                <p:cTn id="8" presetID="1" presetClass="entr" presetSubtype="0" fill="hold" grpId="1" nodeType="afterEffect">
                                  <p:stCondLst>
                                    <p:cond delay="0"/>
                                  </p:stCondLst>
                                  <p:childTnLst>
                                    <p:set>
                                      <p:cBhvr>
                                        <p:cTn id="9" dur="1" fill="hold">
                                          <p:stCondLst>
                                            <p:cond delay="0"/>
                                          </p:stCondLst>
                                        </p:cTn>
                                        <p:tgtEl>
                                          <p:spTgt spid="20"/>
                                        </p:tgtEl>
                                        <p:attrNameLst>
                                          <p:attrName>style.visibility</p:attrName>
                                        </p:attrNameLst>
                                      </p:cBhvr>
                                      <p:to>
                                        <p:strVal val="visible"/>
                                      </p:to>
                                    </p:set>
                                  </p:childTnLst>
                                </p:cTn>
                              </p:par>
                              <p:par>
                                <p:cTn id="10" presetID="1" presetClass="exit" presetSubtype="0" fill="hold" grpId="1" nodeType="withEffect">
                                  <p:stCondLst>
                                    <p:cond delay="0"/>
                                  </p:stCondLst>
                                  <p:childTnLst>
                                    <p:set>
                                      <p:cBhvr>
                                        <p:cTn id="11" dur="1" fill="hold">
                                          <p:stCondLst>
                                            <p:cond delay="0"/>
                                          </p:stCondLst>
                                        </p:cTn>
                                        <p:tgtEl>
                                          <p:spTgt spid="21"/>
                                        </p:tgtEl>
                                        <p:attrNameLst>
                                          <p:attrName>style.visibility</p:attrName>
                                        </p:attrNameLst>
                                      </p:cBhvr>
                                      <p:to>
                                        <p:strVal val="hidden"/>
                                      </p:to>
                                    </p:set>
                                  </p:childTnLst>
                                </p:cTn>
                              </p:par>
                            </p:childTnLst>
                          </p:cTn>
                        </p:par>
                        <p:par>
                          <p:cTn id="12" fill="hold">
                            <p:stCondLst>
                              <p:cond delay="2000"/>
                            </p:stCondLst>
                            <p:childTnLst>
                              <p:par>
                                <p:cTn id="13" presetID="0" presetClass="path" presetSubtype="0" accel="50000" decel="50000" fill="hold" grpId="0" nodeType="afterEffect">
                                  <p:stCondLst>
                                    <p:cond delay="0"/>
                                  </p:stCondLst>
                                  <p:childTnLst>
                                    <p:animMotion origin="layout" path="M 0.00538 0.00371 L 0.24861 0.00587 " pathEditMode="relative" ptsTypes="AA">
                                      <p:cBhvr>
                                        <p:cTn id="14" dur="2000" fill="hold"/>
                                        <p:tgtEl>
                                          <p:spTgt spid="20"/>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 0 L 0 0.05247 L -0.0592 0.04383 L -0.0592 0.14506 " pathEditMode="relative" ptsTypes="AAAA">
                                      <p:cBhvr>
                                        <p:cTn id="18" dur="2000" fill="hold"/>
                                        <p:tgtEl>
                                          <p:spTgt spid="17"/>
                                        </p:tgtEl>
                                        <p:attrNameLst>
                                          <p:attrName>ppt_x</p:attrName>
                                          <p:attrName>ppt_y</p:attrName>
                                        </p:attrNameLst>
                                      </p:cBhvr>
                                    </p:animMotion>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par>
                                <p:cTn id="30" presetID="1" presetClass="exit"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20" grpId="0" animBg="1"/>
      <p:bldP spid="20" grpId="1" animBg="1"/>
      <p:bldP spid="21" grpId="0" animBg="1"/>
      <p:bldP spid="21" grpId="1" animBg="1"/>
      <p:bldP spid="2" grpId="0" animBg="1"/>
      <p:bldP spid="22" grpId="0" animBg="1"/>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6"/>
          <p:cNvSpPr txBox="1">
            <a:spLocks noGrp="1"/>
          </p:cNvSpPr>
          <p:nvPr>
            <p:ph type="title"/>
          </p:nvPr>
        </p:nvSpPr>
        <p:spPr>
          <a:xfrm rot="16200000">
            <a:off x="-4048252" y="461382"/>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Example Execution: </a:t>
            </a:r>
            <a:br>
              <a:rPr lang="en-US" dirty="0"/>
            </a:br>
            <a:r>
              <a:rPr lang="en-US" dirty="0"/>
              <a:t>Single-Cycle Memory System</a:t>
            </a:r>
            <a:endParaRPr dirty="0"/>
          </a:p>
        </p:txBody>
      </p:sp>
      <p:sp>
        <p:nvSpPr>
          <p:cNvPr id="355" name="Google Shape;355;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US"/>
              <a:t>16</a:t>
            </a:fld>
            <a:endParaRPr/>
          </a:p>
        </p:txBody>
      </p:sp>
      <p:pic>
        <p:nvPicPr>
          <p:cNvPr id="3" name="Picture 2">
            <a:extLst>
              <a:ext uri="{FF2B5EF4-FFF2-40B4-BE49-F238E27FC236}">
                <a16:creationId xmlns:a16="http://schemas.microsoft.com/office/drawing/2014/main" id="{1BC90AE0-C0F7-D14E-80F2-11F71B2A4E4D}"/>
              </a:ext>
            </a:extLst>
          </p:cNvPr>
          <p:cNvPicPr>
            <a:picLocks noChangeAspect="1"/>
          </p:cNvPicPr>
          <p:nvPr/>
        </p:nvPicPr>
        <p:blipFill rotWithShape="1">
          <a:blip r:embed="rId3"/>
          <a:srcRect t="3574" b="4063"/>
          <a:stretch/>
        </p:blipFill>
        <p:spPr>
          <a:xfrm>
            <a:off x="4634984" y="125656"/>
            <a:ext cx="3443759" cy="4914763"/>
          </a:xfrm>
          <a:prstGeom prst="rect">
            <a:avLst/>
          </a:prstGeom>
        </p:spPr>
      </p:pic>
      <p:sp>
        <p:nvSpPr>
          <p:cNvPr id="7" name="Google Shape;337;p55">
            <a:extLst>
              <a:ext uri="{FF2B5EF4-FFF2-40B4-BE49-F238E27FC236}">
                <a16:creationId xmlns:a16="http://schemas.microsoft.com/office/drawing/2014/main" id="{28E3B15B-5830-6B49-80CB-46F2406EBBC8}"/>
              </a:ext>
            </a:extLst>
          </p:cNvPr>
          <p:cNvSpPr txBox="1">
            <a:spLocks noGrp="1"/>
          </p:cNvSpPr>
          <p:nvPr>
            <p:ph type="body" idx="1"/>
          </p:nvPr>
        </p:nvSpPr>
        <p:spPr>
          <a:xfrm>
            <a:off x="1106539" y="2342588"/>
            <a:ext cx="4891200" cy="480900"/>
          </a:xfrm>
          <a:prstGeom prst="rect">
            <a:avLst/>
          </a:prstGeom>
        </p:spPr>
        <p:txBody>
          <a:bodyPr spcFirstLastPara="1" wrap="square" lIns="91425" tIns="91425" rIns="91425" bIns="91425" anchor="t" anchorCtr="0">
            <a:noAutofit/>
          </a:bodyPr>
          <a:lstStyle/>
          <a:p>
            <a:pPr marL="114300" lvl="0" indent="0" algn="l" rtl="0">
              <a:spcBef>
                <a:spcPts val="0"/>
              </a:spcBef>
              <a:spcAft>
                <a:spcPts val="0"/>
              </a:spcAft>
              <a:buClrTx/>
              <a:buSzPts val="1800"/>
              <a:buNone/>
            </a:pPr>
            <a:r>
              <a:rPr lang="en-US" sz="2800" u="sng" dirty="0">
                <a:solidFill>
                  <a:schemeClr val="tx1"/>
                </a:solidFill>
              </a:rPr>
              <a:t>Legend</a:t>
            </a:r>
            <a:endParaRPr sz="2800" u="sng" dirty="0">
              <a:solidFill>
                <a:schemeClr val="tx1"/>
              </a:solidFill>
            </a:endParaRPr>
          </a:p>
        </p:txBody>
      </p:sp>
      <p:sp>
        <p:nvSpPr>
          <p:cNvPr id="4" name="Oval 3">
            <a:extLst>
              <a:ext uri="{FF2B5EF4-FFF2-40B4-BE49-F238E27FC236}">
                <a16:creationId xmlns:a16="http://schemas.microsoft.com/office/drawing/2014/main" id="{7C91CD3E-72CA-5B48-A1AD-8130BE6F704F}"/>
              </a:ext>
            </a:extLst>
          </p:cNvPr>
          <p:cNvSpPr/>
          <p:nvPr/>
        </p:nvSpPr>
        <p:spPr>
          <a:xfrm>
            <a:off x="1306050" y="3081217"/>
            <a:ext cx="367781" cy="367781"/>
          </a:xfrm>
          <a:prstGeom prst="ellipse">
            <a:avLst/>
          </a:prstGeom>
          <a:solidFill>
            <a:schemeClr val="bg1"/>
          </a:solid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70C0"/>
                </a:solidFill>
              </a:rPr>
              <a:t>V</a:t>
            </a:r>
          </a:p>
        </p:txBody>
      </p:sp>
      <p:sp>
        <p:nvSpPr>
          <p:cNvPr id="9" name="Oval 8">
            <a:extLst>
              <a:ext uri="{FF2B5EF4-FFF2-40B4-BE49-F238E27FC236}">
                <a16:creationId xmlns:a16="http://schemas.microsoft.com/office/drawing/2014/main" id="{A3BF8DF4-8F7A-2946-A0F7-E27BC50F03ED}"/>
              </a:ext>
            </a:extLst>
          </p:cNvPr>
          <p:cNvSpPr/>
          <p:nvPr/>
        </p:nvSpPr>
        <p:spPr>
          <a:xfrm>
            <a:off x="1306050" y="3625977"/>
            <a:ext cx="367781" cy="367781"/>
          </a:xfrm>
          <a:prstGeom prst="ellipse">
            <a:avLst/>
          </a:prstGeom>
          <a:solidFill>
            <a:schemeClr val="bg1"/>
          </a:solid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0070C0"/>
              </a:solidFill>
            </a:endParaRPr>
          </a:p>
        </p:txBody>
      </p:sp>
      <p:sp>
        <p:nvSpPr>
          <p:cNvPr id="5" name="Rectangle 4">
            <a:extLst>
              <a:ext uri="{FF2B5EF4-FFF2-40B4-BE49-F238E27FC236}">
                <a16:creationId xmlns:a16="http://schemas.microsoft.com/office/drawing/2014/main" id="{080FE60B-E8A8-024C-B8D8-7A0C5DC379AC}"/>
              </a:ext>
            </a:extLst>
          </p:cNvPr>
          <p:cNvSpPr/>
          <p:nvPr/>
        </p:nvSpPr>
        <p:spPr>
          <a:xfrm>
            <a:off x="1306050" y="4139946"/>
            <a:ext cx="367781" cy="367781"/>
          </a:xfrm>
          <a:prstGeom prst="rect">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H</a:t>
            </a:r>
          </a:p>
        </p:txBody>
      </p:sp>
      <p:sp>
        <p:nvSpPr>
          <p:cNvPr id="14" name="Google Shape;337;p55">
            <a:extLst>
              <a:ext uri="{FF2B5EF4-FFF2-40B4-BE49-F238E27FC236}">
                <a16:creationId xmlns:a16="http://schemas.microsoft.com/office/drawing/2014/main" id="{15D6F77E-981C-4B42-9D1D-81D65A3FD144}"/>
              </a:ext>
            </a:extLst>
          </p:cNvPr>
          <p:cNvSpPr txBox="1">
            <a:spLocks/>
          </p:cNvSpPr>
          <p:nvPr/>
        </p:nvSpPr>
        <p:spPr>
          <a:xfrm>
            <a:off x="1610364" y="2990169"/>
            <a:ext cx="3285737" cy="480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3"/>
              </a:buClr>
              <a:buSzPts val="1800"/>
              <a:buFont typeface="Proxima Nova"/>
              <a:buAutoNum type="arabicParenR"/>
              <a:defRPr sz="1800" b="0" i="0" u="none" strike="noStrike" cap="none">
                <a:solidFill>
                  <a:schemeClr val="accent3"/>
                </a:solidFill>
                <a:latin typeface="Proxima Nova"/>
                <a:ea typeface="Proxima Nova"/>
                <a:cs typeface="Proxima Nova"/>
                <a:sym typeface="Proxima Nova"/>
              </a:defRPr>
            </a:lvl1pPr>
            <a:lvl2pPr marL="914400" marR="0" lvl="1" indent="-317500" algn="l" rtl="0">
              <a:lnSpc>
                <a:spcPct val="115000"/>
              </a:lnSpc>
              <a:spcBef>
                <a:spcPts val="1600"/>
              </a:spcBef>
              <a:spcAft>
                <a:spcPts val="0"/>
              </a:spcAft>
              <a:buClr>
                <a:schemeClr val="accent3"/>
              </a:buClr>
              <a:buSzPts val="1400"/>
              <a:buFont typeface="Proxima Nova"/>
              <a:buAutoNum type="alphaLcParenR"/>
              <a:defRPr sz="1400" b="0" i="0" u="none" strike="noStrike" cap="none">
                <a:solidFill>
                  <a:schemeClr val="accent3"/>
                </a:solidFill>
                <a:latin typeface="Proxima Nova"/>
                <a:ea typeface="Proxima Nova"/>
                <a:cs typeface="Proxima Nova"/>
                <a:sym typeface="Proxima Nova"/>
              </a:defRPr>
            </a:lvl2pPr>
            <a:lvl3pPr marL="1371600" marR="0" lvl="2" indent="-317500" algn="l" rtl="0">
              <a:lnSpc>
                <a:spcPct val="115000"/>
              </a:lnSpc>
              <a:spcBef>
                <a:spcPts val="1600"/>
              </a:spcBef>
              <a:spcAft>
                <a:spcPts val="0"/>
              </a:spcAft>
              <a:buClr>
                <a:schemeClr val="accent3"/>
              </a:buClr>
              <a:buSzPts val="1400"/>
              <a:buFont typeface="Proxima Nova"/>
              <a:buAutoNum type="romanLcParenR"/>
              <a:defRPr sz="1400" b="0" i="0" u="none" strike="noStrike" cap="none">
                <a:solidFill>
                  <a:schemeClr val="accent3"/>
                </a:solidFill>
                <a:latin typeface="Proxima Nova"/>
                <a:ea typeface="Proxima Nova"/>
                <a:cs typeface="Proxima Nova"/>
                <a:sym typeface="Proxima Nova"/>
              </a:defRPr>
            </a:lvl3pPr>
            <a:lvl4pPr marL="1828800" marR="0" lvl="3" indent="-317500" algn="l" rtl="0">
              <a:lnSpc>
                <a:spcPct val="115000"/>
              </a:lnSpc>
              <a:spcBef>
                <a:spcPts val="1600"/>
              </a:spcBef>
              <a:spcAft>
                <a:spcPts val="0"/>
              </a:spcAft>
              <a:buClr>
                <a:schemeClr val="accent3"/>
              </a:buClr>
              <a:buSzPts val="1400"/>
              <a:buFont typeface="Proxima Nova"/>
              <a:buAutoNum type="arabicParenBoth"/>
              <a:defRPr sz="1400" b="0" i="0" u="none" strike="noStrike" cap="none">
                <a:solidFill>
                  <a:schemeClr val="accent3"/>
                </a:solidFill>
                <a:latin typeface="Proxima Nova"/>
                <a:ea typeface="Proxima Nova"/>
                <a:cs typeface="Proxima Nova"/>
                <a:sym typeface="Proxima Nova"/>
              </a:defRPr>
            </a:lvl4pPr>
            <a:lvl5pPr marL="2286000" marR="0" lvl="4" indent="-317500" algn="l" rtl="0">
              <a:lnSpc>
                <a:spcPct val="115000"/>
              </a:lnSpc>
              <a:spcBef>
                <a:spcPts val="1600"/>
              </a:spcBef>
              <a:spcAft>
                <a:spcPts val="0"/>
              </a:spcAft>
              <a:buClr>
                <a:schemeClr val="accent3"/>
              </a:buClr>
              <a:buSzPts val="1400"/>
              <a:buFont typeface="Proxima Nova"/>
              <a:buAutoNum type="alphaLcParenBoth"/>
              <a:defRPr sz="1400" b="0" i="0" u="none" strike="noStrike" cap="none">
                <a:solidFill>
                  <a:schemeClr val="accent3"/>
                </a:solidFill>
                <a:latin typeface="Proxima Nova"/>
                <a:ea typeface="Proxima Nova"/>
                <a:cs typeface="Proxima Nova"/>
                <a:sym typeface="Proxima Nova"/>
              </a:defRPr>
            </a:lvl5pPr>
            <a:lvl6pPr marL="2743200" marR="0" lvl="5" indent="-317500" algn="l" rtl="0">
              <a:lnSpc>
                <a:spcPct val="115000"/>
              </a:lnSpc>
              <a:spcBef>
                <a:spcPts val="1600"/>
              </a:spcBef>
              <a:spcAft>
                <a:spcPts val="0"/>
              </a:spcAft>
              <a:buClr>
                <a:schemeClr val="accent3"/>
              </a:buClr>
              <a:buSzPts val="1400"/>
              <a:buFont typeface="Proxima Nova"/>
              <a:buAutoNum type="romanLcParenBoth"/>
              <a:defRPr sz="1400" b="0" i="0" u="none" strike="noStrike" cap="none">
                <a:solidFill>
                  <a:schemeClr val="accent3"/>
                </a:solidFill>
                <a:latin typeface="Proxima Nova"/>
                <a:ea typeface="Proxima Nova"/>
                <a:cs typeface="Proxima Nova"/>
                <a:sym typeface="Proxima Nova"/>
              </a:defRPr>
            </a:lvl6pPr>
            <a:lvl7pPr marL="3200400" marR="0" lvl="6" indent="-317500" algn="l" rtl="0">
              <a:lnSpc>
                <a:spcPct val="115000"/>
              </a:lnSpc>
              <a:spcBef>
                <a:spcPts val="1600"/>
              </a:spcBef>
              <a:spcAft>
                <a:spcPts val="0"/>
              </a:spcAft>
              <a:buClr>
                <a:schemeClr val="accent3"/>
              </a:buClr>
              <a:buSzPts val="1400"/>
              <a:buFont typeface="Proxima Nova"/>
              <a:buAutoNum type="arabicPeriod"/>
              <a:defRPr sz="1400" b="0" i="0" u="none" strike="noStrike" cap="none">
                <a:solidFill>
                  <a:schemeClr val="accent3"/>
                </a:solidFill>
                <a:latin typeface="Proxima Nova"/>
                <a:ea typeface="Proxima Nova"/>
                <a:cs typeface="Proxima Nova"/>
                <a:sym typeface="Proxima Nova"/>
              </a:defRPr>
            </a:lvl7pPr>
            <a:lvl8pPr marL="3657600" marR="0" lvl="7" indent="-317500" algn="l" rtl="0">
              <a:lnSpc>
                <a:spcPct val="115000"/>
              </a:lnSpc>
              <a:spcBef>
                <a:spcPts val="1600"/>
              </a:spcBef>
              <a:spcAft>
                <a:spcPts val="0"/>
              </a:spcAft>
              <a:buClr>
                <a:schemeClr val="accent3"/>
              </a:buClr>
              <a:buSzPts val="1400"/>
              <a:buFont typeface="Proxima Nova"/>
              <a:buAutoNum type="alphaLcPeriod"/>
              <a:defRPr sz="1400" b="0" i="0" u="none" strike="noStrike" cap="none">
                <a:solidFill>
                  <a:schemeClr val="accent3"/>
                </a:solidFill>
                <a:latin typeface="Proxima Nova"/>
                <a:ea typeface="Proxima Nova"/>
                <a:cs typeface="Proxima Nova"/>
                <a:sym typeface="Proxima Nova"/>
              </a:defRPr>
            </a:lvl8pPr>
            <a:lvl9pPr marL="4114800" marR="0" lvl="8" indent="-317500" algn="l" rtl="0">
              <a:lnSpc>
                <a:spcPct val="115000"/>
              </a:lnSpc>
              <a:spcBef>
                <a:spcPts val="1600"/>
              </a:spcBef>
              <a:spcAft>
                <a:spcPts val="1600"/>
              </a:spcAft>
              <a:buClr>
                <a:schemeClr val="accent3"/>
              </a:buClr>
              <a:buSzPts val="1400"/>
              <a:buFont typeface="Proxima Nova"/>
              <a:buAutoNum type="romanLcPeriod"/>
              <a:defRPr sz="1400" b="0" i="0" u="none" strike="noStrike" cap="none">
                <a:solidFill>
                  <a:schemeClr val="accent3"/>
                </a:solidFill>
                <a:latin typeface="Proxima Nova"/>
                <a:ea typeface="Proxima Nova"/>
                <a:cs typeface="Proxima Nova"/>
                <a:sym typeface="Proxima Nova"/>
              </a:defRPr>
            </a:lvl9pPr>
          </a:lstStyle>
          <a:p>
            <a:pPr marL="114300" indent="0">
              <a:buClrTx/>
              <a:buFont typeface="Proxima Nova"/>
              <a:buNone/>
            </a:pPr>
            <a:r>
              <a:rPr lang="en-US" sz="2200" dirty="0">
                <a:solidFill>
                  <a:schemeClr val="tx1"/>
                </a:solidFill>
              </a:rPr>
              <a:t>Token w/ Transaction</a:t>
            </a:r>
          </a:p>
        </p:txBody>
      </p:sp>
      <p:sp>
        <p:nvSpPr>
          <p:cNvPr id="15" name="Google Shape;337;p55">
            <a:extLst>
              <a:ext uri="{FF2B5EF4-FFF2-40B4-BE49-F238E27FC236}">
                <a16:creationId xmlns:a16="http://schemas.microsoft.com/office/drawing/2014/main" id="{103B2CA5-C35C-CD49-B49C-6B898CF8B9CC}"/>
              </a:ext>
            </a:extLst>
          </p:cNvPr>
          <p:cNvSpPr txBox="1">
            <a:spLocks/>
          </p:cNvSpPr>
          <p:nvPr/>
        </p:nvSpPr>
        <p:spPr>
          <a:xfrm>
            <a:off x="1610363" y="3518745"/>
            <a:ext cx="3285737" cy="480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3"/>
              </a:buClr>
              <a:buSzPts val="1800"/>
              <a:buFont typeface="Proxima Nova"/>
              <a:buAutoNum type="arabicParenR"/>
              <a:defRPr sz="1800" b="0" i="0" u="none" strike="noStrike" cap="none">
                <a:solidFill>
                  <a:schemeClr val="accent3"/>
                </a:solidFill>
                <a:latin typeface="Proxima Nova"/>
                <a:ea typeface="Proxima Nova"/>
                <a:cs typeface="Proxima Nova"/>
                <a:sym typeface="Proxima Nova"/>
              </a:defRPr>
            </a:lvl1pPr>
            <a:lvl2pPr marL="914400" marR="0" lvl="1" indent="-317500" algn="l" rtl="0">
              <a:lnSpc>
                <a:spcPct val="115000"/>
              </a:lnSpc>
              <a:spcBef>
                <a:spcPts val="1600"/>
              </a:spcBef>
              <a:spcAft>
                <a:spcPts val="0"/>
              </a:spcAft>
              <a:buClr>
                <a:schemeClr val="accent3"/>
              </a:buClr>
              <a:buSzPts val="1400"/>
              <a:buFont typeface="Proxima Nova"/>
              <a:buAutoNum type="alphaLcParenR"/>
              <a:defRPr sz="1400" b="0" i="0" u="none" strike="noStrike" cap="none">
                <a:solidFill>
                  <a:schemeClr val="accent3"/>
                </a:solidFill>
                <a:latin typeface="Proxima Nova"/>
                <a:ea typeface="Proxima Nova"/>
                <a:cs typeface="Proxima Nova"/>
                <a:sym typeface="Proxima Nova"/>
              </a:defRPr>
            </a:lvl2pPr>
            <a:lvl3pPr marL="1371600" marR="0" lvl="2" indent="-317500" algn="l" rtl="0">
              <a:lnSpc>
                <a:spcPct val="115000"/>
              </a:lnSpc>
              <a:spcBef>
                <a:spcPts val="1600"/>
              </a:spcBef>
              <a:spcAft>
                <a:spcPts val="0"/>
              </a:spcAft>
              <a:buClr>
                <a:schemeClr val="accent3"/>
              </a:buClr>
              <a:buSzPts val="1400"/>
              <a:buFont typeface="Proxima Nova"/>
              <a:buAutoNum type="romanLcParenR"/>
              <a:defRPr sz="1400" b="0" i="0" u="none" strike="noStrike" cap="none">
                <a:solidFill>
                  <a:schemeClr val="accent3"/>
                </a:solidFill>
                <a:latin typeface="Proxima Nova"/>
                <a:ea typeface="Proxima Nova"/>
                <a:cs typeface="Proxima Nova"/>
                <a:sym typeface="Proxima Nova"/>
              </a:defRPr>
            </a:lvl3pPr>
            <a:lvl4pPr marL="1828800" marR="0" lvl="3" indent="-317500" algn="l" rtl="0">
              <a:lnSpc>
                <a:spcPct val="115000"/>
              </a:lnSpc>
              <a:spcBef>
                <a:spcPts val="1600"/>
              </a:spcBef>
              <a:spcAft>
                <a:spcPts val="0"/>
              </a:spcAft>
              <a:buClr>
                <a:schemeClr val="accent3"/>
              </a:buClr>
              <a:buSzPts val="1400"/>
              <a:buFont typeface="Proxima Nova"/>
              <a:buAutoNum type="arabicParenBoth"/>
              <a:defRPr sz="1400" b="0" i="0" u="none" strike="noStrike" cap="none">
                <a:solidFill>
                  <a:schemeClr val="accent3"/>
                </a:solidFill>
                <a:latin typeface="Proxima Nova"/>
                <a:ea typeface="Proxima Nova"/>
                <a:cs typeface="Proxima Nova"/>
                <a:sym typeface="Proxima Nova"/>
              </a:defRPr>
            </a:lvl4pPr>
            <a:lvl5pPr marL="2286000" marR="0" lvl="4" indent="-317500" algn="l" rtl="0">
              <a:lnSpc>
                <a:spcPct val="115000"/>
              </a:lnSpc>
              <a:spcBef>
                <a:spcPts val="1600"/>
              </a:spcBef>
              <a:spcAft>
                <a:spcPts val="0"/>
              </a:spcAft>
              <a:buClr>
                <a:schemeClr val="accent3"/>
              </a:buClr>
              <a:buSzPts val="1400"/>
              <a:buFont typeface="Proxima Nova"/>
              <a:buAutoNum type="alphaLcParenBoth"/>
              <a:defRPr sz="1400" b="0" i="0" u="none" strike="noStrike" cap="none">
                <a:solidFill>
                  <a:schemeClr val="accent3"/>
                </a:solidFill>
                <a:latin typeface="Proxima Nova"/>
                <a:ea typeface="Proxima Nova"/>
                <a:cs typeface="Proxima Nova"/>
                <a:sym typeface="Proxima Nova"/>
              </a:defRPr>
            </a:lvl5pPr>
            <a:lvl6pPr marL="2743200" marR="0" lvl="5" indent="-317500" algn="l" rtl="0">
              <a:lnSpc>
                <a:spcPct val="115000"/>
              </a:lnSpc>
              <a:spcBef>
                <a:spcPts val="1600"/>
              </a:spcBef>
              <a:spcAft>
                <a:spcPts val="0"/>
              </a:spcAft>
              <a:buClr>
                <a:schemeClr val="accent3"/>
              </a:buClr>
              <a:buSzPts val="1400"/>
              <a:buFont typeface="Proxima Nova"/>
              <a:buAutoNum type="romanLcParenBoth"/>
              <a:defRPr sz="1400" b="0" i="0" u="none" strike="noStrike" cap="none">
                <a:solidFill>
                  <a:schemeClr val="accent3"/>
                </a:solidFill>
                <a:latin typeface="Proxima Nova"/>
                <a:ea typeface="Proxima Nova"/>
                <a:cs typeface="Proxima Nova"/>
                <a:sym typeface="Proxima Nova"/>
              </a:defRPr>
            </a:lvl6pPr>
            <a:lvl7pPr marL="3200400" marR="0" lvl="6" indent="-317500" algn="l" rtl="0">
              <a:lnSpc>
                <a:spcPct val="115000"/>
              </a:lnSpc>
              <a:spcBef>
                <a:spcPts val="1600"/>
              </a:spcBef>
              <a:spcAft>
                <a:spcPts val="0"/>
              </a:spcAft>
              <a:buClr>
                <a:schemeClr val="accent3"/>
              </a:buClr>
              <a:buSzPts val="1400"/>
              <a:buFont typeface="Proxima Nova"/>
              <a:buAutoNum type="arabicPeriod"/>
              <a:defRPr sz="1400" b="0" i="0" u="none" strike="noStrike" cap="none">
                <a:solidFill>
                  <a:schemeClr val="accent3"/>
                </a:solidFill>
                <a:latin typeface="Proxima Nova"/>
                <a:ea typeface="Proxima Nova"/>
                <a:cs typeface="Proxima Nova"/>
                <a:sym typeface="Proxima Nova"/>
              </a:defRPr>
            </a:lvl7pPr>
            <a:lvl8pPr marL="3657600" marR="0" lvl="7" indent="-317500" algn="l" rtl="0">
              <a:lnSpc>
                <a:spcPct val="115000"/>
              </a:lnSpc>
              <a:spcBef>
                <a:spcPts val="1600"/>
              </a:spcBef>
              <a:spcAft>
                <a:spcPts val="0"/>
              </a:spcAft>
              <a:buClr>
                <a:schemeClr val="accent3"/>
              </a:buClr>
              <a:buSzPts val="1400"/>
              <a:buFont typeface="Proxima Nova"/>
              <a:buAutoNum type="alphaLcPeriod"/>
              <a:defRPr sz="1400" b="0" i="0" u="none" strike="noStrike" cap="none">
                <a:solidFill>
                  <a:schemeClr val="accent3"/>
                </a:solidFill>
                <a:latin typeface="Proxima Nova"/>
                <a:ea typeface="Proxima Nova"/>
                <a:cs typeface="Proxima Nova"/>
                <a:sym typeface="Proxima Nova"/>
              </a:defRPr>
            </a:lvl8pPr>
            <a:lvl9pPr marL="4114800" marR="0" lvl="8" indent="-317500" algn="l" rtl="0">
              <a:lnSpc>
                <a:spcPct val="115000"/>
              </a:lnSpc>
              <a:spcBef>
                <a:spcPts val="1600"/>
              </a:spcBef>
              <a:spcAft>
                <a:spcPts val="1600"/>
              </a:spcAft>
              <a:buClr>
                <a:schemeClr val="accent3"/>
              </a:buClr>
              <a:buSzPts val="1400"/>
              <a:buFont typeface="Proxima Nova"/>
              <a:buAutoNum type="romanLcPeriod"/>
              <a:defRPr sz="1400" b="0" i="0" u="none" strike="noStrike" cap="none">
                <a:solidFill>
                  <a:schemeClr val="accent3"/>
                </a:solidFill>
                <a:latin typeface="Proxima Nova"/>
                <a:ea typeface="Proxima Nova"/>
                <a:cs typeface="Proxima Nova"/>
                <a:sym typeface="Proxima Nova"/>
              </a:defRPr>
            </a:lvl9pPr>
          </a:lstStyle>
          <a:p>
            <a:pPr marL="114300" indent="0">
              <a:buClrTx/>
              <a:buFont typeface="Proxima Nova"/>
              <a:buNone/>
            </a:pPr>
            <a:r>
              <a:rPr lang="en-US" sz="2200" dirty="0">
                <a:solidFill>
                  <a:schemeClr val="tx1"/>
                </a:solidFill>
              </a:rPr>
              <a:t>Token w/o Transaction</a:t>
            </a:r>
          </a:p>
        </p:txBody>
      </p:sp>
      <p:sp>
        <p:nvSpPr>
          <p:cNvPr id="16" name="Google Shape;337;p55">
            <a:extLst>
              <a:ext uri="{FF2B5EF4-FFF2-40B4-BE49-F238E27FC236}">
                <a16:creationId xmlns:a16="http://schemas.microsoft.com/office/drawing/2014/main" id="{787E62E5-547D-0C42-B399-D667E70DC71C}"/>
              </a:ext>
            </a:extLst>
          </p:cNvPr>
          <p:cNvSpPr txBox="1">
            <a:spLocks/>
          </p:cNvSpPr>
          <p:nvPr/>
        </p:nvSpPr>
        <p:spPr>
          <a:xfrm>
            <a:off x="1610363" y="4069392"/>
            <a:ext cx="3285737" cy="480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3"/>
              </a:buClr>
              <a:buSzPts val="1800"/>
              <a:buFont typeface="Proxima Nova"/>
              <a:buAutoNum type="arabicParenR"/>
              <a:defRPr sz="1800" b="0" i="0" u="none" strike="noStrike" cap="none">
                <a:solidFill>
                  <a:schemeClr val="accent3"/>
                </a:solidFill>
                <a:latin typeface="Proxima Nova"/>
                <a:ea typeface="Proxima Nova"/>
                <a:cs typeface="Proxima Nova"/>
                <a:sym typeface="Proxima Nova"/>
              </a:defRPr>
            </a:lvl1pPr>
            <a:lvl2pPr marL="914400" marR="0" lvl="1" indent="-317500" algn="l" rtl="0">
              <a:lnSpc>
                <a:spcPct val="115000"/>
              </a:lnSpc>
              <a:spcBef>
                <a:spcPts val="1600"/>
              </a:spcBef>
              <a:spcAft>
                <a:spcPts val="0"/>
              </a:spcAft>
              <a:buClr>
                <a:schemeClr val="accent3"/>
              </a:buClr>
              <a:buSzPts val="1400"/>
              <a:buFont typeface="Proxima Nova"/>
              <a:buAutoNum type="alphaLcParenR"/>
              <a:defRPr sz="1400" b="0" i="0" u="none" strike="noStrike" cap="none">
                <a:solidFill>
                  <a:schemeClr val="accent3"/>
                </a:solidFill>
                <a:latin typeface="Proxima Nova"/>
                <a:ea typeface="Proxima Nova"/>
                <a:cs typeface="Proxima Nova"/>
                <a:sym typeface="Proxima Nova"/>
              </a:defRPr>
            </a:lvl2pPr>
            <a:lvl3pPr marL="1371600" marR="0" lvl="2" indent="-317500" algn="l" rtl="0">
              <a:lnSpc>
                <a:spcPct val="115000"/>
              </a:lnSpc>
              <a:spcBef>
                <a:spcPts val="1600"/>
              </a:spcBef>
              <a:spcAft>
                <a:spcPts val="0"/>
              </a:spcAft>
              <a:buClr>
                <a:schemeClr val="accent3"/>
              </a:buClr>
              <a:buSzPts val="1400"/>
              <a:buFont typeface="Proxima Nova"/>
              <a:buAutoNum type="romanLcParenR"/>
              <a:defRPr sz="1400" b="0" i="0" u="none" strike="noStrike" cap="none">
                <a:solidFill>
                  <a:schemeClr val="accent3"/>
                </a:solidFill>
                <a:latin typeface="Proxima Nova"/>
                <a:ea typeface="Proxima Nova"/>
                <a:cs typeface="Proxima Nova"/>
                <a:sym typeface="Proxima Nova"/>
              </a:defRPr>
            </a:lvl3pPr>
            <a:lvl4pPr marL="1828800" marR="0" lvl="3" indent="-317500" algn="l" rtl="0">
              <a:lnSpc>
                <a:spcPct val="115000"/>
              </a:lnSpc>
              <a:spcBef>
                <a:spcPts val="1600"/>
              </a:spcBef>
              <a:spcAft>
                <a:spcPts val="0"/>
              </a:spcAft>
              <a:buClr>
                <a:schemeClr val="accent3"/>
              </a:buClr>
              <a:buSzPts val="1400"/>
              <a:buFont typeface="Proxima Nova"/>
              <a:buAutoNum type="arabicParenBoth"/>
              <a:defRPr sz="1400" b="0" i="0" u="none" strike="noStrike" cap="none">
                <a:solidFill>
                  <a:schemeClr val="accent3"/>
                </a:solidFill>
                <a:latin typeface="Proxima Nova"/>
                <a:ea typeface="Proxima Nova"/>
                <a:cs typeface="Proxima Nova"/>
                <a:sym typeface="Proxima Nova"/>
              </a:defRPr>
            </a:lvl4pPr>
            <a:lvl5pPr marL="2286000" marR="0" lvl="4" indent="-317500" algn="l" rtl="0">
              <a:lnSpc>
                <a:spcPct val="115000"/>
              </a:lnSpc>
              <a:spcBef>
                <a:spcPts val="1600"/>
              </a:spcBef>
              <a:spcAft>
                <a:spcPts val="0"/>
              </a:spcAft>
              <a:buClr>
                <a:schemeClr val="accent3"/>
              </a:buClr>
              <a:buSzPts val="1400"/>
              <a:buFont typeface="Proxima Nova"/>
              <a:buAutoNum type="alphaLcParenBoth"/>
              <a:defRPr sz="1400" b="0" i="0" u="none" strike="noStrike" cap="none">
                <a:solidFill>
                  <a:schemeClr val="accent3"/>
                </a:solidFill>
                <a:latin typeface="Proxima Nova"/>
                <a:ea typeface="Proxima Nova"/>
                <a:cs typeface="Proxima Nova"/>
                <a:sym typeface="Proxima Nova"/>
              </a:defRPr>
            </a:lvl5pPr>
            <a:lvl6pPr marL="2743200" marR="0" lvl="5" indent="-317500" algn="l" rtl="0">
              <a:lnSpc>
                <a:spcPct val="115000"/>
              </a:lnSpc>
              <a:spcBef>
                <a:spcPts val="1600"/>
              </a:spcBef>
              <a:spcAft>
                <a:spcPts val="0"/>
              </a:spcAft>
              <a:buClr>
                <a:schemeClr val="accent3"/>
              </a:buClr>
              <a:buSzPts val="1400"/>
              <a:buFont typeface="Proxima Nova"/>
              <a:buAutoNum type="romanLcParenBoth"/>
              <a:defRPr sz="1400" b="0" i="0" u="none" strike="noStrike" cap="none">
                <a:solidFill>
                  <a:schemeClr val="accent3"/>
                </a:solidFill>
                <a:latin typeface="Proxima Nova"/>
                <a:ea typeface="Proxima Nova"/>
                <a:cs typeface="Proxima Nova"/>
                <a:sym typeface="Proxima Nova"/>
              </a:defRPr>
            </a:lvl6pPr>
            <a:lvl7pPr marL="3200400" marR="0" lvl="6" indent="-317500" algn="l" rtl="0">
              <a:lnSpc>
                <a:spcPct val="115000"/>
              </a:lnSpc>
              <a:spcBef>
                <a:spcPts val="1600"/>
              </a:spcBef>
              <a:spcAft>
                <a:spcPts val="0"/>
              </a:spcAft>
              <a:buClr>
                <a:schemeClr val="accent3"/>
              </a:buClr>
              <a:buSzPts val="1400"/>
              <a:buFont typeface="Proxima Nova"/>
              <a:buAutoNum type="arabicPeriod"/>
              <a:defRPr sz="1400" b="0" i="0" u="none" strike="noStrike" cap="none">
                <a:solidFill>
                  <a:schemeClr val="accent3"/>
                </a:solidFill>
                <a:latin typeface="Proxima Nova"/>
                <a:ea typeface="Proxima Nova"/>
                <a:cs typeface="Proxima Nova"/>
                <a:sym typeface="Proxima Nova"/>
              </a:defRPr>
            </a:lvl7pPr>
            <a:lvl8pPr marL="3657600" marR="0" lvl="7" indent="-317500" algn="l" rtl="0">
              <a:lnSpc>
                <a:spcPct val="115000"/>
              </a:lnSpc>
              <a:spcBef>
                <a:spcPts val="1600"/>
              </a:spcBef>
              <a:spcAft>
                <a:spcPts val="0"/>
              </a:spcAft>
              <a:buClr>
                <a:schemeClr val="accent3"/>
              </a:buClr>
              <a:buSzPts val="1400"/>
              <a:buFont typeface="Proxima Nova"/>
              <a:buAutoNum type="alphaLcPeriod"/>
              <a:defRPr sz="1400" b="0" i="0" u="none" strike="noStrike" cap="none">
                <a:solidFill>
                  <a:schemeClr val="accent3"/>
                </a:solidFill>
                <a:latin typeface="Proxima Nova"/>
                <a:ea typeface="Proxima Nova"/>
                <a:cs typeface="Proxima Nova"/>
                <a:sym typeface="Proxima Nova"/>
              </a:defRPr>
            </a:lvl8pPr>
            <a:lvl9pPr marL="4114800" marR="0" lvl="8" indent="-317500" algn="l" rtl="0">
              <a:lnSpc>
                <a:spcPct val="115000"/>
              </a:lnSpc>
              <a:spcBef>
                <a:spcPts val="1600"/>
              </a:spcBef>
              <a:spcAft>
                <a:spcPts val="1600"/>
              </a:spcAft>
              <a:buClr>
                <a:schemeClr val="accent3"/>
              </a:buClr>
              <a:buSzPts val="1400"/>
              <a:buFont typeface="Proxima Nova"/>
              <a:buAutoNum type="romanLcPeriod"/>
              <a:defRPr sz="1400" b="0" i="0" u="none" strike="noStrike" cap="none">
                <a:solidFill>
                  <a:schemeClr val="accent3"/>
                </a:solidFill>
                <a:latin typeface="Proxima Nova"/>
                <a:ea typeface="Proxima Nova"/>
                <a:cs typeface="Proxima Nova"/>
                <a:sym typeface="Proxima Nova"/>
              </a:defRPr>
            </a:lvl9pPr>
          </a:lstStyle>
          <a:p>
            <a:pPr marL="114300" indent="0">
              <a:buClrTx/>
              <a:buFont typeface="Proxima Nova"/>
              <a:buNone/>
            </a:pPr>
            <a:r>
              <a:rPr lang="en-US" sz="2200" dirty="0">
                <a:solidFill>
                  <a:schemeClr val="tx1"/>
                </a:solidFill>
              </a:rPr>
              <a:t>Host Transaction</a:t>
            </a:r>
          </a:p>
        </p:txBody>
      </p:sp>
      <p:sp>
        <p:nvSpPr>
          <p:cNvPr id="17" name="Oval 16">
            <a:extLst>
              <a:ext uri="{FF2B5EF4-FFF2-40B4-BE49-F238E27FC236}">
                <a16:creationId xmlns:a16="http://schemas.microsoft.com/office/drawing/2014/main" id="{E0037FC0-4A76-D248-A126-F2F3C772AF58}"/>
              </a:ext>
            </a:extLst>
          </p:cNvPr>
          <p:cNvSpPr/>
          <p:nvPr/>
        </p:nvSpPr>
        <p:spPr>
          <a:xfrm>
            <a:off x="6752939" y="3210659"/>
            <a:ext cx="367781" cy="367781"/>
          </a:xfrm>
          <a:prstGeom prst="ellipse">
            <a:avLst/>
          </a:prstGeom>
          <a:solidFill>
            <a:schemeClr val="bg1"/>
          </a:solid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70C0"/>
                </a:solidFill>
              </a:rPr>
              <a:t>V</a:t>
            </a:r>
          </a:p>
        </p:txBody>
      </p:sp>
      <p:sp>
        <p:nvSpPr>
          <p:cNvPr id="18" name="Oval 17">
            <a:extLst>
              <a:ext uri="{FF2B5EF4-FFF2-40B4-BE49-F238E27FC236}">
                <a16:creationId xmlns:a16="http://schemas.microsoft.com/office/drawing/2014/main" id="{9C79F8AD-CCC4-AF42-9E83-EC95C39C9175}"/>
              </a:ext>
            </a:extLst>
          </p:cNvPr>
          <p:cNvSpPr/>
          <p:nvPr/>
        </p:nvSpPr>
        <p:spPr>
          <a:xfrm>
            <a:off x="5003353" y="1540099"/>
            <a:ext cx="367781" cy="367781"/>
          </a:xfrm>
          <a:prstGeom prst="ellipse">
            <a:avLst/>
          </a:prstGeom>
          <a:solidFill>
            <a:schemeClr val="bg1"/>
          </a:solid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0070C0"/>
              </a:solidFill>
            </a:endParaRPr>
          </a:p>
        </p:txBody>
      </p:sp>
      <p:sp>
        <p:nvSpPr>
          <p:cNvPr id="20" name="Rectangle 19">
            <a:extLst>
              <a:ext uri="{FF2B5EF4-FFF2-40B4-BE49-F238E27FC236}">
                <a16:creationId xmlns:a16="http://schemas.microsoft.com/office/drawing/2014/main" id="{70D5F8D8-E995-BB42-9143-8B55535F13BD}"/>
              </a:ext>
            </a:extLst>
          </p:cNvPr>
          <p:cNvSpPr/>
          <p:nvPr/>
        </p:nvSpPr>
        <p:spPr>
          <a:xfrm>
            <a:off x="9254175" y="3942061"/>
            <a:ext cx="367781" cy="367781"/>
          </a:xfrm>
          <a:prstGeom prst="rect">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H</a:t>
            </a:r>
          </a:p>
        </p:txBody>
      </p:sp>
      <p:sp>
        <p:nvSpPr>
          <p:cNvPr id="2" name="TextBox 1">
            <a:extLst>
              <a:ext uri="{FF2B5EF4-FFF2-40B4-BE49-F238E27FC236}">
                <a16:creationId xmlns:a16="http://schemas.microsoft.com/office/drawing/2014/main" id="{A158F1FE-4F1E-B04D-9BDD-BD524F3B90A6}"/>
              </a:ext>
            </a:extLst>
          </p:cNvPr>
          <p:cNvSpPr txBox="1"/>
          <p:nvPr/>
        </p:nvSpPr>
        <p:spPr>
          <a:xfrm>
            <a:off x="4940766" y="3878336"/>
            <a:ext cx="1064920" cy="523220"/>
          </a:xfrm>
          <a:prstGeom prst="rect">
            <a:avLst/>
          </a:prstGeom>
          <a:solidFill>
            <a:schemeClr val="lt1">
              <a:alpha val="50000"/>
            </a:schemeClr>
          </a:solidFill>
        </p:spPr>
        <p:txBody>
          <a:bodyPr wrap="square" rtlCol="0">
            <a:spAutoFit/>
          </a:bodyPr>
          <a:lstStyle/>
          <a:p>
            <a:r>
              <a:rPr lang="en-US" sz="2800" i="1" dirty="0">
                <a:solidFill>
                  <a:srgbClr val="FF0000"/>
                </a:solidFill>
                <a:latin typeface="Meiryo" panose="020B0604030504040204" pitchFamily="34" charset="-128"/>
                <a:ea typeface="Meiryo" panose="020B0604030504040204" pitchFamily="34" charset="-128"/>
              </a:rPr>
              <a:t>Miss!</a:t>
            </a:r>
          </a:p>
        </p:txBody>
      </p:sp>
      <p:sp>
        <p:nvSpPr>
          <p:cNvPr id="22" name="TextBox 21">
            <a:extLst>
              <a:ext uri="{FF2B5EF4-FFF2-40B4-BE49-F238E27FC236}">
                <a16:creationId xmlns:a16="http://schemas.microsoft.com/office/drawing/2014/main" id="{57184291-D914-C040-8CD5-898C8A4CC89D}"/>
              </a:ext>
            </a:extLst>
          </p:cNvPr>
          <p:cNvSpPr txBox="1"/>
          <p:nvPr/>
        </p:nvSpPr>
        <p:spPr>
          <a:xfrm>
            <a:off x="5799190" y="1368948"/>
            <a:ext cx="1786943" cy="1384995"/>
          </a:xfrm>
          <a:prstGeom prst="rect">
            <a:avLst/>
          </a:prstGeom>
          <a:solidFill>
            <a:schemeClr val="lt1">
              <a:alpha val="58000"/>
            </a:schemeClr>
          </a:solidFill>
        </p:spPr>
        <p:txBody>
          <a:bodyPr wrap="square" rtlCol="0" anchor="t">
            <a:spAutoFit/>
          </a:bodyPr>
          <a:lstStyle/>
          <a:p>
            <a:pPr algn="ctr"/>
            <a:endParaRPr lang="en-US" sz="2800" i="1" dirty="0">
              <a:solidFill>
                <a:srgbClr val="FF0000"/>
              </a:solidFill>
              <a:latin typeface="Meiryo" panose="020B0604030504040204" pitchFamily="34" charset="-128"/>
              <a:ea typeface="Meiryo" panose="020B0604030504040204" pitchFamily="34" charset="-128"/>
            </a:endParaRPr>
          </a:p>
          <a:p>
            <a:pPr algn="ctr"/>
            <a:r>
              <a:rPr lang="en-US" sz="2800" i="1" dirty="0">
                <a:solidFill>
                  <a:srgbClr val="FF0000"/>
                </a:solidFill>
                <a:latin typeface="Meiryo" panose="020B0604030504040204" pitchFamily="34" charset="-128"/>
                <a:ea typeface="Meiryo" panose="020B0604030504040204" pitchFamily="34" charset="-128"/>
              </a:rPr>
              <a:t>STALL</a:t>
            </a:r>
          </a:p>
          <a:p>
            <a:pPr algn="ctr"/>
            <a:endParaRPr lang="en-US" sz="2800" i="1" dirty="0">
              <a:solidFill>
                <a:srgbClr val="FF0000"/>
              </a:solidFill>
              <a:latin typeface="Meiryo" panose="020B0604030504040204" pitchFamily="34" charset="-128"/>
              <a:ea typeface="Meiryo" panose="020B0604030504040204" pitchFamily="34" charset="-128"/>
            </a:endParaRPr>
          </a:p>
        </p:txBody>
      </p:sp>
      <p:sp>
        <p:nvSpPr>
          <p:cNvPr id="23" name="Google Shape;337;p55">
            <a:extLst>
              <a:ext uri="{FF2B5EF4-FFF2-40B4-BE49-F238E27FC236}">
                <a16:creationId xmlns:a16="http://schemas.microsoft.com/office/drawing/2014/main" id="{10ADDDFB-DF97-1648-90E9-9B8425036B69}"/>
              </a:ext>
            </a:extLst>
          </p:cNvPr>
          <p:cNvSpPr txBox="1">
            <a:spLocks/>
          </p:cNvSpPr>
          <p:nvPr/>
        </p:nvSpPr>
        <p:spPr>
          <a:xfrm>
            <a:off x="1065257" y="395323"/>
            <a:ext cx="2445600" cy="480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3"/>
              </a:buClr>
              <a:buSzPts val="1800"/>
              <a:buFont typeface="Proxima Nova"/>
              <a:buAutoNum type="arabicParenR"/>
              <a:defRPr sz="1800" b="0" i="0" u="none" strike="noStrike" cap="none">
                <a:solidFill>
                  <a:schemeClr val="accent3"/>
                </a:solidFill>
                <a:latin typeface="Proxima Nova"/>
                <a:ea typeface="Proxima Nova"/>
                <a:cs typeface="Proxima Nova"/>
                <a:sym typeface="Proxima Nova"/>
              </a:defRPr>
            </a:lvl1pPr>
            <a:lvl2pPr marL="914400" marR="0" lvl="1" indent="-317500" algn="l" rtl="0">
              <a:lnSpc>
                <a:spcPct val="115000"/>
              </a:lnSpc>
              <a:spcBef>
                <a:spcPts val="1600"/>
              </a:spcBef>
              <a:spcAft>
                <a:spcPts val="0"/>
              </a:spcAft>
              <a:buClr>
                <a:schemeClr val="accent3"/>
              </a:buClr>
              <a:buSzPts val="1400"/>
              <a:buFont typeface="Proxima Nova"/>
              <a:buAutoNum type="alphaLcParenR"/>
              <a:defRPr sz="1400" b="0" i="0" u="none" strike="noStrike" cap="none">
                <a:solidFill>
                  <a:schemeClr val="accent3"/>
                </a:solidFill>
                <a:latin typeface="Proxima Nova"/>
                <a:ea typeface="Proxima Nova"/>
                <a:cs typeface="Proxima Nova"/>
                <a:sym typeface="Proxima Nova"/>
              </a:defRPr>
            </a:lvl2pPr>
            <a:lvl3pPr marL="1371600" marR="0" lvl="2" indent="-317500" algn="l" rtl="0">
              <a:lnSpc>
                <a:spcPct val="115000"/>
              </a:lnSpc>
              <a:spcBef>
                <a:spcPts val="1600"/>
              </a:spcBef>
              <a:spcAft>
                <a:spcPts val="0"/>
              </a:spcAft>
              <a:buClr>
                <a:schemeClr val="accent3"/>
              </a:buClr>
              <a:buSzPts val="1400"/>
              <a:buFont typeface="Proxima Nova"/>
              <a:buAutoNum type="romanLcParenR"/>
              <a:defRPr sz="1400" b="0" i="0" u="none" strike="noStrike" cap="none">
                <a:solidFill>
                  <a:schemeClr val="accent3"/>
                </a:solidFill>
                <a:latin typeface="Proxima Nova"/>
                <a:ea typeface="Proxima Nova"/>
                <a:cs typeface="Proxima Nova"/>
                <a:sym typeface="Proxima Nova"/>
              </a:defRPr>
            </a:lvl3pPr>
            <a:lvl4pPr marL="1828800" marR="0" lvl="3" indent="-317500" algn="l" rtl="0">
              <a:lnSpc>
                <a:spcPct val="115000"/>
              </a:lnSpc>
              <a:spcBef>
                <a:spcPts val="1600"/>
              </a:spcBef>
              <a:spcAft>
                <a:spcPts val="0"/>
              </a:spcAft>
              <a:buClr>
                <a:schemeClr val="accent3"/>
              </a:buClr>
              <a:buSzPts val="1400"/>
              <a:buFont typeface="Proxima Nova"/>
              <a:buAutoNum type="arabicParenBoth"/>
              <a:defRPr sz="1400" b="0" i="0" u="none" strike="noStrike" cap="none">
                <a:solidFill>
                  <a:schemeClr val="accent3"/>
                </a:solidFill>
                <a:latin typeface="Proxima Nova"/>
                <a:ea typeface="Proxima Nova"/>
                <a:cs typeface="Proxima Nova"/>
                <a:sym typeface="Proxima Nova"/>
              </a:defRPr>
            </a:lvl4pPr>
            <a:lvl5pPr marL="2286000" marR="0" lvl="4" indent="-317500" algn="l" rtl="0">
              <a:lnSpc>
                <a:spcPct val="115000"/>
              </a:lnSpc>
              <a:spcBef>
                <a:spcPts val="1600"/>
              </a:spcBef>
              <a:spcAft>
                <a:spcPts val="0"/>
              </a:spcAft>
              <a:buClr>
                <a:schemeClr val="accent3"/>
              </a:buClr>
              <a:buSzPts val="1400"/>
              <a:buFont typeface="Proxima Nova"/>
              <a:buAutoNum type="alphaLcParenBoth"/>
              <a:defRPr sz="1400" b="0" i="0" u="none" strike="noStrike" cap="none">
                <a:solidFill>
                  <a:schemeClr val="accent3"/>
                </a:solidFill>
                <a:latin typeface="Proxima Nova"/>
                <a:ea typeface="Proxima Nova"/>
                <a:cs typeface="Proxima Nova"/>
                <a:sym typeface="Proxima Nova"/>
              </a:defRPr>
            </a:lvl5pPr>
            <a:lvl6pPr marL="2743200" marR="0" lvl="5" indent="-317500" algn="l" rtl="0">
              <a:lnSpc>
                <a:spcPct val="115000"/>
              </a:lnSpc>
              <a:spcBef>
                <a:spcPts val="1600"/>
              </a:spcBef>
              <a:spcAft>
                <a:spcPts val="0"/>
              </a:spcAft>
              <a:buClr>
                <a:schemeClr val="accent3"/>
              </a:buClr>
              <a:buSzPts val="1400"/>
              <a:buFont typeface="Proxima Nova"/>
              <a:buAutoNum type="romanLcParenBoth"/>
              <a:defRPr sz="1400" b="0" i="0" u="none" strike="noStrike" cap="none">
                <a:solidFill>
                  <a:schemeClr val="accent3"/>
                </a:solidFill>
                <a:latin typeface="Proxima Nova"/>
                <a:ea typeface="Proxima Nova"/>
                <a:cs typeface="Proxima Nova"/>
                <a:sym typeface="Proxima Nova"/>
              </a:defRPr>
            </a:lvl6pPr>
            <a:lvl7pPr marL="3200400" marR="0" lvl="6" indent="-317500" algn="l" rtl="0">
              <a:lnSpc>
                <a:spcPct val="115000"/>
              </a:lnSpc>
              <a:spcBef>
                <a:spcPts val="1600"/>
              </a:spcBef>
              <a:spcAft>
                <a:spcPts val="0"/>
              </a:spcAft>
              <a:buClr>
                <a:schemeClr val="accent3"/>
              </a:buClr>
              <a:buSzPts val="1400"/>
              <a:buFont typeface="Proxima Nova"/>
              <a:buAutoNum type="arabicPeriod"/>
              <a:defRPr sz="1400" b="0" i="0" u="none" strike="noStrike" cap="none">
                <a:solidFill>
                  <a:schemeClr val="accent3"/>
                </a:solidFill>
                <a:latin typeface="Proxima Nova"/>
                <a:ea typeface="Proxima Nova"/>
                <a:cs typeface="Proxima Nova"/>
                <a:sym typeface="Proxima Nova"/>
              </a:defRPr>
            </a:lvl7pPr>
            <a:lvl8pPr marL="3657600" marR="0" lvl="7" indent="-317500" algn="l" rtl="0">
              <a:lnSpc>
                <a:spcPct val="115000"/>
              </a:lnSpc>
              <a:spcBef>
                <a:spcPts val="1600"/>
              </a:spcBef>
              <a:spcAft>
                <a:spcPts val="0"/>
              </a:spcAft>
              <a:buClr>
                <a:schemeClr val="accent3"/>
              </a:buClr>
              <a:buSzPts val="1400"/>
              <a:buFont typeface="Proxima Nova"/>
              <a:buAutoNum type="alphaLcPeriod"/>
              <a:defRPr sz="1400" b="0" i="0" u="none" strike="noStrike" cap="none">
                <a:solidFill>
                  <a:schemeClr val="accent3"/>
                </a:solidFill>
                <a:latin typeface="Proxima Nova"/>
                <a:ea typeface="Proxima Nova"/>
                <a:cs typeface="Proxima Nova"/>
                <a:sym typeface="Proxima Nova"/>
              </a:defRPr>
            </a:lvl8pPr>
            <a:lvl9pPr marL="4114800" marR="0" lvl="8" indent="-317500" algn="l" rtl="0">
              <a:lnSpc>
                <a:spcPct val="115000"/>
              </a:lnSpc>
              <a:spcBef>
                <a:spcPts val="1600"/>
              </a:spcBef>
              <a:spcAft>
                <a:spcPts val="1600"/>
              </a:spcAft>
              <a:buClr>
                <a:schemeClr val="accent3"/>
              </a:buClr>
              <a:buSzPts val="1400"/>
              <a:buFont typeface="Proxima Nova"/>
              <a:buAutoNum type="romanLcPeriod"/>
              <a:defRPr sz="1400" b="0" i="0" u="none" strike="noStrike" cap="none">
                <a:solidFill>
                  <a:schemeClr val="accent3"/>
                </a:solidFill>
                <a:latin typeface="Proxima Nova"/>
                <a:ea typeface="Proxima Nova"/>
                <a:cs typeface="Proxima Nova"/>
                <a:sym typeface="Proxima Nova"/>
              </a:defRPr>
            </a:lvl9pPr>
          </a:lstStyle>
          <a:p>
            <a:pPr marL="114300" indent="0" algn="r">
              <a:buClrTx/>
              <a:buFont typeface="Proxima Nova"/>
              <a:buNone/>
            </a:pPr>
            <a:r>
              <a:rPr lang="en-US" sz="2800" u="sng" dirty="0">
                <a:solidFill>
                  <a:schemeClr val="tx1"/>
                </a:solidFill>
              </a:rPr>
              <a:t>Cycle Counts</a:t>
            </a:r>
          </a:p>
          <a:p>
            <a:pPr marL="114300" indent="0">
              <a:buClrTx/>
              <a:buFont typeface="Proxima Nova"/>
              <a:buNone/>
            </a:pPr>
            <a:r>
              <a:rPr lang="en-US" sz="2800" dirty="0">
                <a:solidFill>
                  <a:schemeClr val="tx1"/>
                </a:solidFill>
              </a:rPr>
              <a:t>Target: 1</a:t>
            </a:r>
          </a:p>
          <a:p>
            <a:pPr marL="114300" indent="0">
              <a:buClrTx/>
              <a:buFont typeface="Proxima Nova"/>
              <a:buNone/>
            </a:pPr>
            <a:r>
              <a:rPr lang="en-US" sz="2800" dirty="0">
                <a:solidFill>
                  <a:schemeClr val="tx1"/>
                </a:solidFill>
              </a:rPr>
              <a:t>   Host: 42 </a:t>
            </a:r>
          </a:p>
        </p:txBody>
      </p:sp>
      <p:sp>
        <p:nvSpPr>
          <p:cNvPr id="24" name="Google Shape;337;p55">
            <a:extLst>
              <a:ext uri="{FF2B5EF4-FFF2-40B4-BE49-F238E27FC236}">
                <a16:creationId xmlns:a16="http://schemas.microsoft.com/office/drawing/2014/main" id="{2D131557-D29C-DE47-8BE9-E85F04C704C0}"/>
              </a:ext>
            </a:extLst>
          </p:cNvPr>
          <p:cNvSpPr txBox="1">
            <a:spLocks/>
          </p:cNvSpPr>
          <p:nvPr/>
        </p:nvSpPr>
        <p:spPr>
          <a:xfrm>
            <a:off x="1065257" y="395323"/>
            <a:ext cx="3123427" cy="480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3"/>
              </a:buClr>
              <a:buSzPts val="1800"/>
              <a:buFont typeface="Proxima Nova"/>
              <a:buAutoNum type="arabicParenR"/>
              <a:defRPr sz="1800" b="0" i="0" u="none" strike="noStrike" cap="none">
                <a:solidFill>
                  <a:schemeClr val="accent3"/>
                </a:solidFill>
                <a:latin typeface="Proxima Nova"/>
                <a:ea typeface="Proxima Nova"/>
                <a:cs typeface="Proxima Nova"/>
                <a:sym typeface="Proxima Nova"/>
              </a:defRPr>
            </a:lvl1pPr>
            <a:lvl2pPr marL="914400" marR="0" lvl="1" indent="-317500" algn="l" rtl="0">
              <a:lnSpc>
                <a:spcPct val="115000"/>
              </a:lnSpc>
              <a:spcBef>
                <a:spcPts val="1600"/>
              </a:spcBef>
              <a:spcAft>
                <a:spcPts val="0"/>
              </a:spcAft>
              <a:buClr>
                <a:schemeClr val="accent3"/>
              </a:buClr>
              <a:buSzPts val="1400"/>
              <a:buFont typeface="Proxima Nova"/>
              <a:buAutoNum type="alphaLcParenR"/>
              <a:defRPr sz="1400" b="0" i="0" u="none" strike="noStrike" cap="none">
                <a:solidFill>
                  <a:schemeClr val="accent3"/>
                </a:solidFill>
                <a:latin typeface="Proxima Nova"/>
                <a:ea typeface="Proxima Nova"/>
                <a:cs typeface="Proxima Nova"/>
                <a:sym typeface="Proxima Nova"/>
              </a:defRPr>
            </a:lvl2pPr>
            <a:lvl3pPr marL="1371600" marR="0" lvl="2" indent="-317500" algn="l" rtl="0">
              <a:lnSpc>
                <a:spcPct val="115000"/>
              </a:lnSpc>
              <a:spcBef>
                <a:spcPts val="1600"/>
              </a:spcBef>
              <a:spcAft>
                <a:spcPts val="0"/>
              </a:spcAft>
              <a:buClr>
                <a:schemeClr val="accent3"/>
              </a:buClr>
              <a:buSzPts val="1400"/>
              <a:buFont typeface="Proxima Nova"/>
              <a:buAutoNum type="romanLcParenR"/>
              <a:defRPr sz="1400" b="0" i="0" u="none" strike="noStrike" cap="none">
                <a:solidFill>
                  <a:schemeClr val="accent3"/>
                </a:solidFill>
                <a:latin typeface="Proxima Nova"/>
                <a:ea typeface="Proxima Nova"/>
                <a:cs typeface="Proxima Nova"/>
                <a:sym typeface="Proxima Nova"/>
              </a:defRPr>
            </a:lvl3pPr>
            <a:lvl4pPr marL="1828800" marR="0" lvl="3" indent="-317500" algn="l" rtl="0">
              <a:lnSpc>
                <a:spcPct val="115000"/>
              </a:lnSpc>
              <a:spcBef>
                <a:spcPts val="1600"/>
              </a:spcBef>
              <a:spcAft>
                <a:spcPts val="0"/>
              </a:spcAft>
              <a:buClr>
                <a:schemeClr val="accent3"/>
              </a:buClr>
              <a:buSzPts val="1400"/>
              <a:buFont typeface="Proxima Nova"/>
              <a:buAutoNum type="arabicParenBoth"/>
              <a:defRPr sz="1400" b="0" i="0" u="none" strike="noStrike" cap="none">
                <a:solidFill>
                  <a:schemeClr val="accent3"/>
                </a:solidFill>
                <a:latin typeface="Proxima Nova"/>
                <a:ea typeface="Proxima Nova"/>
                <a:cs typeface="Proxima Nova"/>
                <a:sym typeface="Proxima Nova"/>
              </a:defRPr>
            </a:lvl4pPr>
            <a:lvl5pPr marL="2286000" marR="0" lvl="4" indent="-317500" algn="l" rtl="0">
              <a:lnSpc>
                <a:spcPct val="115000"/>
              </a:lnSpc>
              <a:spcBef>
                <a:spcPts val="1600"/>
              </a:spcBef>
              <a:spcAft>
                <a:spcPts val="0"/>
              </a:spcAft>
              <a:buClr>
                <a:schemeClr val="accent3"/>
              </a:buClr>
              <a:buSzPts val="1400"/>
              <a:buFont typeface="Proxima Nova"/>
              <a:buAutoNum type="alphaLcParenBoth"/>
              <a:defRPr sz="1400" b="0" i="0" u="none" strike="noStrike" cap="none">
                <a:solidFill>
                  <a:schemeClr val="accent3"/>
                </a:solidFill>
                <a:latin typeface="Proxima Nova"/>
                <a:ea typeface="Proxima Nova"/>
                <a:cs typeface="Proxima Nova"/>
                <a:sym typeface="Proxima Nova"/>
              </a:defRPr>
            </a:lvl5pPr>
            <a:lvl6pPr marL="2743200" marR="0" lvl="5" indent="-317500" algn="l" rtl="0">
              <a:lnSpc>
                <a:spcPct val="115000"/>
              </a:lnSpc>
              <a:spcBef>
                <a:spcPts val="1600"/>
              </a:spcBef>
              <a:spcAft>
                <a:spcPts val="0"/>
              </a:spcAft>
              <a:buClr>
                <a:schemeClr val="accent3"/>
              </a:buClr>
              <a:buSzPts val="1400"/>
              <a:buFont typeface="Proxima Nova"/>
              <a:buAutoNum type="romanLcParenBoth"/>
              <a:defRPr sz="1400" b="0" i="0" u="none" strike="noStrike" cap="none">
                <a:solidFill>
                  <a:schemeClr val="accent3"/>
                </a:solidFill>
                <a:latin typeface="Proxima Nova"/>
                <a:ea typeface="Proxima Nova"/>
                <a:cs typeface="Proxima Nova"/>
                <a:sym typeface="Proxima Nova"/>
              </a:defRPr>
            </a:lvl6pPr>
            <a:lvl7pPr marL="3200400" marR="0" lvl="6" indent="-317500" algn="l" rtl="0">
              <a:lnSpc>
                <a:spcPct val="115000"/>
              </a:lnSpc>
              <a:spcBef>
                <a:spcPts val="1600"/>
              </a:spcBef>
              <a:spcAft>
                <a:spcPts val="0"/>
              </a:spcAft>
              <a:buClr>
                <a:schemeClr val="accent3"/>
              </a:buClr>
              <a:buSzPts val="1400"/>
              <a:buFont typeface="Proxima Nova"/>
              <a:buAutoNum type="arabicPeriod"/>
              <a:defRPr sz="1400" b="0" i="0" u="none" strike="noStrike" cap="none">
                <a:solidFill>
                  <a:schemeClr val="accent3"/>
                </a:solidFill>
                <a:latin typeface="Proxima Nova"/>
                <a:ea typeface="Proxima Nova"/>
                <a:cs typeface="Proxima Nova"/>
                <a:sym typeface="Proxima Nova"/>
              </a:defRPr>
            </a:lvl7pPr>
            <a:lvl8pPr marL="3657600" marR="0" lvl="7" indent="-317500" algn="l" rtl="0">
              <a:lnSpc>
                <a:spcPct val="115000"/>
              </a:lnSpc>
              <a:spcBef>
                <a:spcPts val="1600"/>
              </a:spcBef>
              <a:spcAft>
                <a:spcPts val="0"/>
              </a:spcAft>
              <a:buClr>
                <a:schemeClr val="accent3"/>
              </a:buClr>
              <a:buSzPts val="1400"/>
              <a:buFont typeface="Proxima Nova"/>
              <a:buAutoNum type="alphaLcPeriod"/>
              <a:defRPr sz="1400" b="0" i="0" u="none" strike="noStrike" cap="none">
                <a:solidFill>
                  <a:schemeClr val="accent3"/>
                </a:solidFill>
                <a:latin typeface="Proxima Nova"/>
                <a:ea typeface="Proxima Nova"/>
                <a:cs typeface="Proxima Nova"/>
                <a:sym typeface="Proxima Nova"/>
              </a:defRPr>
            </a:lvl8pPr>
            <a:lvl9pPr marL="4114800" marR="0" lvl="8" indent="-317500" algn="l" rtl="0">
              <a:lnSpc>
                <a:spcPct val="115000"/>
              </a:lnSpc>
              <a:spcBef>
                <a:spcPts val="1600"/>
              </a:spcBef>
              <a:spcAft>
                <a:spcPts val="1600"/>
              </a:spcAft>
              <a:buClr>
                <a:schemeClr val="accent3"/>
              </a:buClr>
              <a:buSzPts val="1400"/>
              <a:buFont typeface="Proxima Nova"/>
              <a:buAutoNum type="romanLcPeriod"/>
              <a:defRPr sz="1400" b="0" i="0" u="none" strike="noStrike" cap="none">
                <a:solidFill>
                  <a:schemeClr val="accent3"/>
                </a:solidFill>
                <a:latin typeface="Proxima Nova"/>
                <a:ea typeface="Proxima Nova"/>
                <a:cs typeface="Proxima Nova"/>
                <a:sym typeface="Proxima Nova"/>
              </a:defRPr>
            </a:lvl9pPr>
          </a:lstStyle>
          <a:p>
            <a:pPr marL="114300" indent="0">
              <a:buClrTx/>
              <a:buFont typeface="Proxima Nova"/>
              <a:buNone/>
            </a:pPr>
            <a:r>
              <a:rPr lang="en-US" sz="2800" u="sng" dirty="0">
                <a:solidFill>
                  <a:schemeClr val="tx1"/>
                </a:solidFill>
              </a:rPr>
              <a:t> Cycle Counts</a:t>
            </a:r>
          </a:p>
          <a:p>
            <a:pPr marL="114300" indent="0">
              <a:buClrTx/>
              <a:buFont typeface="Proxima Nova"/>
              <a:buNone/>
            </a:pPr>
            <a:r>
              <a:rPr lang="en-US" sz="2800" dirty="0">
                <a:solidFill>
                  <a:schemeClr val="tx1"/>
                </a:solidFill>
              </a:rPr>
              <a:t>Target: 1*</a:t>
            </a:r>
          </a:p>
          <a:p>
            <a:pPr marL="114300" indent="0">
              <a:buClrTx/>
              <a:buFont typeface="Proxima Nova"/>
              <a:buNone/>
            </a:pPr>
            <a:r>
              <a:rPr lang="en-US" sz="2800" dirty="0">
                <a:solidFill>
                  <a:schemeClr val="tx1"/>
                </a:solidFill>
              </a:rPr>
              <a:t>   Host: 42 </a:t>
            </a:r>
            <a:r>
              <a:rPr lang="en-US" sz="2800" dirty="0">
                <a:solidFill>
                  <a:schemeClr val="tx1"/>
                </a:solidFill>
                <a:sym typeface="Wingdings" pitchFamily="2" charset="2"/>
              </a:rPr>
              <a:t> 43</a:t>
            </a:r>
            <a:endParaRPr lang="en-US" sz="2800" dirty="0">
              <a:solidFill>
                <a:schemeClr val="tx1"/>
              </a:solidFill>
            </a:endParaRPr>
          </a:p>
        </p:txBody>
      </p:sp>
    </p:spTree>
    <p:extLst>
      <p:ext uri="{BB962C8B-B14F-4D97-AF65-F5344CB8AC3E}">
        <p14:creationId xmlns:p14="http://schemas.microsoft.com/office/powerpoint/2010/main" val="320051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 0.05031 L -0.05798 0.04383 L -0.06163 0.14259 " pathEditMode="relative" ptsTypes="AAAA">
                                      <p:cBhvr>
                                        <p:cTn id="6" dur="2000" fill="hold"/>
                                        <p:tgtEl>
                                          <p:spTgt spid="17"/>
                                        </p:tgtEl>
                                        <p:attrNameLst>
                                          <p:attrName>ppt_x</p:attrName>
                                          <p:attrName>ppt_y</p:attrName>
                                        </p:attrNameLst>
                                      </p:cBhvr>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grpId="0" nodeType="clickEffect">
                                  <p:stCondLst>
                                    <p:cond delay="0"/>
                                  </p:stCondLst>
                                  <p:childTnLst>
                                    <p:animMotion origin="layout" path="M 1.94444E-6 -4.93827E-7 L -0.26545 -0.0358 " pathEditMode="relative" rAng="0" ptsTypes="AA">
                                      <p:cBhvr>
                                        <p:cTn id="15" dur="2000" fill="hold"/>
                                        <p:tgtEl>
                                          <p:spTgt spid="20"/>
                                        </p:tgtEl>
                                        <p:attrNameLst>
                                          <p:attrName>ppt_x</p:attrName>
                                          <p:attrName>ppt_y</p:attrName>
                                        </p:attrNameLst>
                                      </p:cBhvr>
                                      <p:rCtr x="-13281" y="-1790"/>
                                    </p:animMotion>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par>
                                <p:cTn id="20" presetID="1" presetClass="exit"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 grpId="0" animBg="1"/>
      <p:bldP spid="22" grpId="0" animBg="1"/>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6"/>
          <p:cNvSpPr txBox="1">
            <a:spLocks noGrp="1"/>
          </p:cNvSpPr>
          <p:nvPr>
            <p:ph type="title"/>
          </p:nvPr>
        </p:nvSpPr>
        <p:spPr>
          <a:xfrm rot="16200000">
            <a:off x="-4048252" y="461382"/>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Example Execution: </a:t>
            </a:r>
            <a:br>
              <a:rPr lang="en-US" dirty="0"/>
            </a:br>
            <a:r>
              <a:rPr lang="en-US" dirty="0"/>
              <a:t>Single-Cycle Memory System</a:t>
            </a:r>
            <a:endParaRPr dirty="0"/>
          </a:p>
        </p:txBody>
      </p:sp>
      <p:sp>
        <p:nvSpPr>
          <p:cNvPr id="355" name="Google Shape;355;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US"/>
              <a:t>17</a:t>
            </a:fld>
            <a:endParaRPr/>
          </a:p>
        </p:txBody>
      </p:sp>
      <p:pic>
        <p:nvPicPr>
          <p:cNvPr id="3" name="Picture 2">
            <a:extLst>
              <a:ext uri="{FF2B5EF4-FFF2-40B4-BE49-F238E27FC236}">
                <a16:creationId xmlns:a16="http://schemas.microsoft.com/office/drawing/2014/main" id="{1BC90AE0-C0F7-D14E-80F2-11F71B2A4E4D}"/>
              </a:ext>
            </a:extLst>
          </p:cNvPr>
          <p:cNvPicPr>
            <a:picLocks noChangeAspect="1"/>
          </p:cNvPicPr>
          <p:nvPr/>
        </p:nvPicPr>
        <p:blipFill rotWithShape="1">
          <a:blip r:embed="rId3"/>
          <a:srcRect t="3574" b="4063"/>
          <a:stretch/>
        </p:blipFill>
        <p:spPr>
          <a:xfrm>
            <a:off x="4634984" y="125656"/>
            <a:ext cx="3443759" cy="4914763"/>
          </a:xfrm>
          <a:prstGeom prst="rect">
            <a:avLst/>
          </a:prstGeom>
        </p:spPr>
      </p:pic>
      <p:sp>
        <p:nvSpPr>
          <p:cNvPr id="7" name="Google Shape;337;p55">
            <a:extLst>
              <a:ext uri="{FF2B5EF4-FFF2-40B4-BE49-F238E27FC236}">
                <a16:creationId xmlns:a16="http://schemas.microsoft.com/office/drawing/2014/main" id="{28E3B15B-5830-6B49-80CB-46F2406EBBC8}"/>
              </a:ext>
            </a:extLst>
          </p:cNvPr>
          <p:cNvSpPr txBox="1">
            <a:spLocks noGrp="1"/>
          </p:cNvSpPr>
          <p:nvPr>
            <p:ph type="body" idx="1"/>
          </p:nvPr>
        </p:nvSpPr>
        <p:spPr>
          <a:xfrm>
            <a:off x="1106539" y="2342588"/>
            <a:ext cx="4891200" cy="480900"/>
          </a:xfrm>
          <a:prstGeom prst="rect">
            <a:avLst/>
          </a:prstGeom>
        </p:spPr>
        <p:txBody>
          <a:bodyPr spcFirstLastPara="1" wrap="square" lIns="91425" tIns="91425" rIns="91425" bIns="91425" anchor="t" anchorCtr="0">
            <a:noAutofit/>
          </a:bodyPr>
          <a:lstStyle/>
          <a:p>
            <a:pPr marL="114300" lvl="0" indent="0" algn="l" rtl="0">
              <a:spcBef>
                <a:spcPts val="0"/>
              </a:spcBef>
              <a:spcAft>
                <a:spcPts val="0"/>
              </a:spcAft>
              <a:buClrTx/>
              <a:buSzPts val="1800"/>
              <a:buNone/>
            </a:pPr>
            <a:r>
              <a:rPr lang="en-US" sz="2800" u="sng" dirty="0">
                <a:solidFill>
                  <a:schemeClr val="tx1"/>
                </a:solidFill>
              </a:rPr>
              <a:t>Legend</a:t>
            </a:r>
            <a:endParaRPr sz="2800" u="sng" dirty="0">
              <a:solidFill>
                <a:schemeClr val="tx1"/>
              </a:solidFill>
            </a:endParaRPr>
          </a:p>
        </p:txBody>
      </p:sp>
      <p:sp>
        <p:nvSpPr>
          <p:cNvPr id="4" name="Oval 3">
            <a:extLst>
              <a:ext uri="{FF2B5EF4-FFF2-40B4-BE49-F238E27FC236}">
                <a16:creationId xmlns:a16="http://schemas.microsoft.com/office/drawing/2014/main" id="{7C91CD3E-72CA-5B48-A1AD-8130BE6F704F}"/>
              </a:ext>
            </a:extLst>
          </p:cNvPr>
          <p:cNvSpPr/>
          <p:nvPr/>
        </p:nvSpPr>
        <p:spPr>
          <a:xfrm>
            <a:off x="1306050" y="3081217"/>
            <a:ext cx="367781" cy="367781"/>
          </a:xfrm>
          <a:prstGeom prst="ellipse">
            <a:avLst/>
          </a:prstGeom>
          <a:solidFill>
            <a:schemeClr val="bg1"/>
          </a:solid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70C0"/>
                </a:solidFill>
              </a:rPr>
              <a:t>V</a:t>
            </a:r>
          </a:p>
        </p:txBody>
      </p:sp>
      <p:sp>
        <p:nvSpPr>
          <p:cNvPr id="9" name="Oval 8">
            <a:extLst>
              <a:ext uri="{FF2B5EF4-FFF2-40B4-BE49-F238E27FC236}">
                <a16:creationId xmlns:a16="http://schemas.microsoft.com/office/drawing/2014/main" id="{A3BF8DF4-8F7A-2946-A0F7-E27BC50F03ED}"/>
              </a:ext>
            </a:extLst>
          </p:cNvPr>
          <p:cNvSpPr/>
          <p:nvPr/>
        </p:nvSpPr>
        <p:spPr>
          <a:xfrm>
            <a:off x="1306050" y="3625977"/>
            <a:ext cx="367781" cy="367781"/>
          </a:xfrm>
          <a:prstGeom prst="ellipse">
            <a:avLst/>
          </a:prstGeom>
          <a:solidFill>
            <a:schemeClr val="bg1"/>
          </a:solid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0070C0"/>
              </a:solidFill>
            </a:endParaRPr>
          </a:p>
        </p:txBody>
      </p:sp>
      <p:sp>
        <p:nvSpPr>
          <p:cNvPr id="5" name="Rectangle 4">
            <a:extLst>
              <a:ext uri="{FF2B5EF4-FFF2-40B4-BE49-F238E27FC236}">
                <a16:creationId xmlns:a16="http://schemas.microsoft.com/office/drawing/2014/main" id="{080FE60B-E8A8-024C-B8D8-7A0C5DC379AC}"/>
              </a:ext>
            </a:extLst>
          </p:cNvPr>
          <p:cNvSpPr/>
          <p:nvPr/>
        </p:nvSpPr>
        <p:spPr>
          <a:xfrm>
            <a:off x="1306050" y="4139946"/>
            <a:ext cx="367781" cy="367781"/>
          </a:xfrm>
          <a:prstGeom prst="rect">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H</a:t>
            </a:r>
          </a:p>
        </p:txBody>
      </p:sp>
      <p:sp>
        <p:nvSpPr>
          <p:cNvPr id="14" name="Google Shape;337;p55">
            <a:extLst>
              <a:ext uri="{FF2B5EF4-FFF2-40B4-BE49-F238E27FC236}">
                <a16:creationId xmlns:a16="http://schemas.microsoft.com/office/drawing/2014/main" id="{15D6F77E-981C-4B42-9D1D-81D65A3FD144}"/>
              </a:ext>
            </a:extLst>
          </p:cNvPr>
          <p:cNvSpPr txBox="1">
            <a:spLocks/>
          </p:cNvSpPr>
          <p:nvPr/>
        </p:nvSpPr>
        <p:spPr>
          <a:xfrm>
            <a:off x="1610364" y="2990169"/>
            <a:ext cx="3285737" cy="480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3"/>
              </a:buClr>
              <a:buSzPts val="1800"/>
              <a:buFont typeface="Proxima Nova"/>
              <a:buAutoNum type="arabicParenR"/>
              <a:defRPr sz="1800" b="0" i="0" u="none" strike="noStrike" cap="none">
                <a:solidFill>
                  <a:schemeClr val="accent3"/>
                </a:solidFill>
                <a:latin typeface="Proxima Nova"/>
                <a:ea typeface="Proxima Nova"/>
                <a:cs typeface="Proxima Nova"/>
                <a:sym typeface="Proxima Nova"/>
              </a:defRPr>
            </a:lvl1pPr>
            <a:lvl2pPr marL="914400" marR="0" lvl="1" indent="-317500" algn="l" rtl="0">
              <a:lnSpc>
                <a:spcPct val="115000"/>
              </a:lnSpc>
              <a:spcBef>
                <a:spcPts val="1600"/>
              </a:spcBef>
              <a:spcAft>
                <a:spcPts val="0"/>
              </a:spcAft>
              <a:buClr>
                <a:schemeClr val="accent3"/>
              </a:buClr>
              <a:buSzPts val="1400"/>
              <a:buFont typeface="Proxima Nova"/>
              <a:buAutoNum type="alphaLcParenR"/>
              <a:defRPr sz="1400" b="0" i="0" u="none" strike="noStrike" cap="none">
                <a:solidFill>
                  <a:schemeClr val="accent3"/>
                </a:solidFill>
                <a:latin typeface="Proxima Nova"/>
                <a:ea typeface="Proxima Nova"/>
                <a:cs typeface="Proxima Nova"/>
                <a:sym typeface="Proxima Nova"/>
              </a:defRPr>
            </a:lvl2pPr>
            <a:lvl3pPr marL="1371600" marR="0" lvl="2" indent="-317500" algn="l" rtl="0">
              <a:lnSpc>
                <a:spcPct val="115000"/>
              </a:lnSpc>
              <a:spcBef>
                <a:spcPts val="1600"/>
              </a:spcBef>
              <a:spcAft>
                <a:spcPts val="0"/>
              </a:spcAft>
              <a:buClr>
                <a:schemeClr val="accent3"/>
              </a:buClr>
              <a:buSzPts val="1400"/>
              <a:buFont typeface="Proxima Nova"/>
              <a:buAutoNum type="romanLcParenR"/>
              <a:defRPr sz="1400" b="0" i="0" u="none" strike="noStrike" cap="none">
                <a:solidFill>
                  <a:schemeClr val="accent3"/>
                </a:solidFill>
                <a:latin typeface="Proxima Nova"/>
                <a:ea typeface="Proxima Nova"/>
                <a:cs typeface="Proxima Nova"/>
                <a:sym typeface="Proxima Nova"/>
              </a:defRPr>
            </a:lvl3pPr>
            <a:lvl4pPr marL="1828800" marR="0" lvl="3" indent="-317500" algn="l" rtl="0">
              <a:lnSpc>
                <a:spcPct val="115000"/>
              </a:lnSpc>
              <a:spcBef>
                <a:spcPts val="1600"/>
              </a:spcBef>
              <a:spcAft>
                <a:spcPts val="0"/>
              </a:spcAft>
              <a:buClr>
                <a:schemeClr val="accent3"/>
              </a:buClr>
              <a:buSzPts val="1400"/>
              <a:buFont typeface="Proxima Nova"/>
              <a:buAutoNum type="arabicParenBoth"/>
              <a:defRPr sz="1400" b="0" i="0" u="none" strike="noStrike" cap="none">
                <a:solidFill>
                  <a:schemeClr val="accent3"/>
                </a:solidFill>
                <a:latin typeface="Proxima Nova"/>
                <a:ea typeface="Proxima Nova"/>
                <a:cs typeface="Proxima Nova"/>
                <a:sym typeface="Proxima Nova"/>
              </a:defRPr>
            </a:lvl4pPr>
            <a:lvl5pPr marL="2286000" marR="0" lvl="4" indent="-317500" algn="l" rtl="0">
              <a:lnSpc>
                <a:spcPct val="115000"/>
              </a:lnSpc>
              <a:spcBef>
                <a:spcPts val="1600"/>
              </a:spcBef>
              <a:spcAft>
                <a:spcPts val="0"/>
              </a:spcAft>
              <a:buClr>
                <a:schemeClr val="accent3"/>
              </a:buClr>
              <a:buSzPts val="1400"/>
              <a:buFont typeface="Proxima Nova"/>
              <a:buAutoNum type="alphaLcParenBoth"/>
              <a:defRPr sz="1400" b="0" i="0" u="none" strike="noStrike" cap="none">
                <a:solidFill>
                  <a:schemeClr val="accent3"/>
                </a:solidFill>
                <a:latin typeface="Proxima Nova"/>
                <a:ea typeface="Proxima Nova"/>
                <a:cs typeface="Proxima Nova"/>
                <a:sym typeface="Proxima Nova"/>
              </a:defRPr>
            </a:lvl5pPr>
            <a:lvl6pPr marL="2743200" marR="0" lvl="5" indent="-317500" algn="l" rtl="0">
              <a:lnSpc>
                <a:spcPct val="115000"/>
              </a:lnSpc>
              <a:spcBef>
                <a:spcPts val="1600"/>
              </a:spcBef>
              <a:spcAft>
                <a:spcPts val="0"/>
              </a:spcAft>
              <a:buClr>
                <a:schemeClr val="accent3"/>
              </a:buClr>
              <a:buSzPts val="1400"/>
              <a:buFont typeface="Proxima Nova"/>
              <a:buAutoNum type="romanLcParenBoth"/>
              <a:defRPr sz="1400" b="0" i="0" u="none" strike="noStrike" cap="none">
                <a:solidFill>
                  <a:schemeClr val="accent3"/>
                </a:solidFill>
                <a:latin typeface="Proxima Nova"/>
                <a:ea typeface="Proxima Nova"/>
                <a:cs typeface="Proxima Nova"/>
                <a:sym typeface="Proxima Nova"/>
              </a:defRPr>
            </a:lvl6pPr>
            <a:lvl7pPr marL="3200400" marR="0" lvl="6" indent="-317500" algn="l" rtl="0">
              <a:lnSpc>
                <a:spcPct val="115000"/>
              </a:lnSpc>
              <a:spcBef>
                <a:spcPts val="1600"/>
              </a:spcBef>
              <a:spcAft>
                <a:spcPts val="0"/>
              </a:spcAft>
              <a:buClr>
                <a:schemeClr val="accent3"/>
              </a:buClr>
              <a:buSzPts val="1400"/>
              <a:buFont typeface="Proxima Nova"/>
              <a:buAutoNum type="arabicPeriod"/>
              <a:defRPr sz="1400" b="0" i="0" u="none" strike="noStrike" cap="none">
                <a:solidFill>
                  <a:schemeClr val="accent3"/>
                </a:solidFill>
                <a:latin typeface="Proxima Nova"/>
                <a:ea typeface="Proxima Nova"/>
                <a:cs typeface="Proxima Nova"/>
                <a:sym typeface="Proxima Nova"/>
              </a:defRPr>
            </a:lvl7pPr>
            <a:lvl8pPr marL="3657600" marR="0" lvl="7" indent="-317500" algn="l" rtl="0">
              <a:lnSpc>
                <a:spcPct val="115000"/>
              </a:lnSpc>
              <a:spcBef>
                <a:spcPts val="1600"/>
              </a:spcBef>
              <a:spcAft>
                <a:spcPts val="0"/>
              </a:spcAft>
              <a:buClr>
                <a:schemeClr val="accent3"/>
              </a:buClr>
              <a:buSzPts val="1400"/>
              <a:buFont typeface="Proxima Nova"/>
              <a:buAutoNum type="alphaLcPeriod"/>
              <a:defRPr sz="1400" b="0" i="0" u="none" strike="noStrike" cap="none">
                <a:solidFill>
                  <a:schemeClr val="accent3"/>
                </a:solidFill>
                <a:latin typeface="Proxima Nova"/>
                <a:ea typeface="Proxima Nova"/>
                <a:cs typeface="Proxima Nova"/>
                <a:sym typeface="Proxima Nova"/>
              </a:defRPr>
            </a:lvl8pPr>
            <a:lvl9pPr marL="4114800" marR="0" lvl="8" indent="-317500" algn="l" rtl="0">
              <a:lnSpc>
                <a:spcPct val="115000"/>
              </a:lnSpc>
              <a:spcBef>
                <a:spcPts val="1600"/>
              </a:spcBef>
              <a:spcAft>
                <a:spcPts val="1600"/>
              </a:spcAft>
              <a:buClr>
                <a:schemeClr val="accent3"/>
              </a:buClr>
              <a:buSzPts val="1400"/>
              <a:buFont typeface="Proxima Nova"/>
              <a:buAutoNum type="romanLcPeriod"/>
              <a:defRPr sz="1400" b="0" i="0" u="none" strike="noStrike" cap="none">
                <a:solidFill>
                  <a:schemeClr val="accent3"/>
                </a:solidFill>
                <a:latin typeface="Proxima Nova"/>
                <a:ea typeface="Proxima Nova"/>
                <a:cs typeface="Proxima Nova"/>
                <a:sym typeface="Proxima Nova"/>
              </a:defRPr>
            </a:lvl9pPr>
          </a:lstStyle>
          <a:p>
            <a:pPr marL="114300" indent="0">
              <a:buClrTx/>
              <a:buFont typeface="Proxima Nova"/>
              <a:buNone/>
            </a:pPr>
            <a:r>
              <a:rPr lang="en-US" sz="2200" dirty="0">
                <a:solidFill>
                  <a:schemeClr val="tx1"/>
                </a:solidFill>
              </a:rPr>
              <a:t>Token w/ Transaction</a:t>
            </a:r>
          </a:p>
        </p:txBody>
      </p:sp>
      <p:sp>
        <p:nvSpPr>
          <p:cNvPr id="15" name="Google Shape;337;p55">
            <a:extLst>
              <a:ext uri="{FF2B5EF4-FFF2-40B4-BE49-F238E27FC236}">
                <a16:creationId xmlns:a16="http://schemas.microsoft.com/office/drawing/2014/main" id="{103B2CA5-C35C-CD49-B49C-6B898CF8B9CC}"/>
              </a:ext>
            </a:extLst>
          </p:cNvPr>
          <p:cNvSpPr txBox="1">
            <a:spLocks/>
          </p:cNvSpPr>
          <p:nvPr/>
        </p:nvSpPr>
        <p:spPr>
          <a:xfrm>
            <a:off x="1610363" y="3518745"/>
            <a:ext cx="3285737" cy="480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3"/>
              </a:buClr>
              <a:buSzPts val="1800"/>
              <a:buFont typeface="Proxima Nova"/>
              <a:buAutoNum type="arabicParenR"/>
              <a:defRPr sz="1800" b="0" i="0" u="none" strike="noStrike" cap="none">
                <a:solidFill>
                  <a:schemeClr val="accent3"/>
                </a:solidFill>
                <a:latin typeface="Proxima Nova"/>
                <a:ea typeface="Proxima Nova"/>
                <a:cs typeface="Proxima Nova"/>
                <a:sym typeface="Proxima Nova"/>
              </a:defRPr>
            </a:lvl1pPr>
            <a:lvl2pPr marL="914400" marR="0" lvl="1" indent="-317500" algn="l" rtl="0">
              <a:lnSpc>
                <a:spcPct val="115000"/>
              </a:lnSpc>
              <a:spcBef>
                <a:spcPts val="1600"/>
              </a:spcBef>
              <a:spcAft>
                <a:spcPts val="0"/>
              </a:spcAft>
              <a:buClr>
                <a:schemeClr val="accent3"/>
              </a:buClr>
              <a:buSzPts val="1400"/>
              <a:buFont typeface="Proxima Nova"/>
              <a:buAutoNum type="alphaLcParenR"/>
              <a:defRPr sz="1400" b="0" i="0" u="none" strike="noStrike" cap="none">
                <a:solidFill>
                  <a:schemeClr val="accent3"/>
                </a:solidFill>
                <a:latin typeface="Proxima Nova"/>
                <a:ea typeface="Proxima Nova"/>
                <a:cs typeface="Proxima Nova"/>
                <a:sym typeface="Proxima Nova"/>
              </a:defRPr>
            </a:lvl2pPr>
            <a:lvl3pPr marL="1371600" marR="0" lvl="2" indent="-317500" algn="l" rtl="0">
              <a:lnSpc>
                <a:spcPct val="115000"/>
              </a:lnSpc>
              <a:spcBef>
                <a:spcPts val="1600"/>
              </a:spcBef>
              <a:spcAft>
                <a:spcPts val="0"/>
              </a:spcAft>
              <a:buClr>
                <a:schemeClr val="accent3"/>
              </a:buClr>
              <a:buSzPts val="1400"/>
              <a:buFont typeface="Proxima Nova"/>
              <a:buAutoNum type="romanLcParenR"/>
              <a:defRPr sz="1400" b="0" i="0" u="none" strike="noStrike" cap="none">
                <a:solidFill>
                  <a:schemeClr val="accent3"/>
                </a:solidFill>
                <a:latin typeface="Proxima Nova"/>
                <a:ea typeface="Proxima Nova"/>
                <a:cs typeface="Proxima Nova"/>
                <a:sym typeface="Proxima Nova"/>
              </a:defRPr>
            </a:lvl3pPr>
            <a:lvl4pPr marL="1828800" marR="0" lvl="3" indent="-317500" algn="l" rtl="0">
              <a:lnSpc>
                <a:spcPct val="115000"/>
              </a:lnSpc>
              <a:spcBef>
                <a:spcPts val="1600"/>
              </a:spcBef>
              <a:spcAft>
                <a:spcPts val="0"/>
              </a:spcAft>
              <a:buClr>
                <a:schemeClr val="accent3"/>
              </a:buClr>
              <a:buSzPts val="1400"/>
              <a:buFont typeface="Proxima Nova"/>
              <a:buAutoNum type="arabicParenBoth"/>
              <a:defRPr sz="1400" b="0" i="0" u="none" strike="noStrike" cap="none">
                <a:solidFill>
                  <a:schemeClr val="accent3"/>
                </a:solidFill>
                <a:latin typeface="Proxima Nova"/>
                <a:ea typeface="Proxima Nova"/>
                <a:cs typeface="Proxima Nova"/>
                <a:sym typeface="Proxima Nova"/>
              </a:defRPr>
            </a:lvl4pPr>
            <a:lvl5pPr marL="2286000" marR="0" lvl="4" indent="-317500" algn="l" rtl="0">
              <a:lnSpc>
                <a:spcPct val="115000"/>
              </a:lnSpc>
              <a:spcBef>
                <a:spcPts val="1600"/>
              </a:spcBef>
              <a:spcAft>
                <a:spcPts val="0"/>
              </a:spcAft>
              <a:buClr>
                <a:schemeClr val="accent3"/>
              </a:buClr>
              <a:buSzPts val="1400"/>
              <a:buFont typeface="Proxima Nova"/>
              <a:buAutoNum type="alphaLcParenBoth"/>
              <a:defRPr sz="1400" b="0" i="0" u="none" strike="noStrike" cap="none">
                <a:solidFill>
                  <a:schemeClr val="accent3"/>
                </a:solidFill>
                <a:latin typeface="Proxima Nova"/>
                <a:ea typeface="Proxima Nova"/>
                <a:cs typeface="Proxima Nova"/>
                <a:sym typeface="Proxima Nova"/>
              </a:defRPr>
            </a:lvl5pPr>
            <a:lvl6pPr marL="2743200" marR="0" lvl="5" indent="-317500" algn="l" rtl="0">
              <a:lnSpc>
                <a:spcPct val="115000"/>
              </a:lnSpc>
              <a:spcBef>
                <a:spcPts val="1600"/>
              </a:spcBef>
              <a:spcAft>
                <a:spcPts val="0"/>
              </a:spcAft>
              <a:buClr>
                <a:schemeClr val="accent3"/>
              </a:buClr>
              <a:buSzPts val="1400"/>
              <a:buFont typeface="Proxima Nova"/>
              <a:buAutoNum type="romanLcParenBoth"/>
              <a:defRPr sz="1400" b="0" i="0" u="none" strike="noStrike" cap="none">
                <a:solidFill>
                  <a:schemeClr val="accent3"/>
                </a:solidFill>
                <a:latin typeface="Proxima Nova"/>
                <a:ea typeface="Proxima Nova"/>
                <a:cs typeface="Proxima Nova"/>
                <a:sym typeface="Proxima Nova"/>
              </a:defRPr>
            </a:lvl6pPr>
            <a:lvl7pPr marL="3200400" marR="0" lvl="6" indent="-317500" algn="l" rtl="0">
              <a:lnSpc>
                <a:spcPct val="115000"/>
              </a:lnSpc>
              <a:spcBef>
                <a:spcPts val="1600"/>
              </a:spcBef>
              <a:spcAft>
                <a:spcPts val="0"/>
              </a:spcAft>
              <a:buClr>
                <a:schemeClr val="accent3"/>
              </a:buClr>
              <a:buSzPts val="1400"/>
              <a:buFont typeface="Proxima Nova"/>
              <a:buAutoNum type="arabicPeriod"/>
              <a:defRPr sz="1400" b="0" i="0" u="none" strike="noStrike" cap="none">
                <a:solidFill>
                  <a:schemeClr val="accent3"/>
                </a:solidFill>
                <a:latin typeface="Proxima Nova"/>
                <a:ea typeface="Proxima Nova"/>
                <a:cs typeface="Proxima Nova"/>
                <a:sym typeface="Proxima Nova"/>
              </a:defRPr>
            </a:lvl7pPr>
            <a:lvl8pPr marL="3657600" marR="0" lvl="7" indent="-317500" algn="l" rtl="0">
              <a:lnSpc>
                <a:spcPct val="115000"/>
              </a:lnSpc>
              <a:spcBef>
                <a:spcPts val="1600"/>
              </a:spcBef>
              <a:spcAft>
                <a:spcPts val="0"/>
              </a:spcAft>
              <a:buClr>
                <a:schemeClr val="accent3"/>
              </a:buClr>
              <a:buSzPts val="1400"/>
              <a:buFont typeface="Proxima Nova"/>
              <a:buAutoNum type="alphaLcPeriod"/>
              <a:defRPr sz="1400" b="0" i="0" u="none" strike="noStrike" cap="none">
                <a:solidFill>
                  <a:schemeClr val="accent3"/>
                </a:solidFill>
                <a:latin typeface="Proxima Nova"/>
                <a:ea typeface="Proxima Nova"/>
                <a:cs typeface="Proxima Nova"/>
                <a:sym typeface="Proxima Nova"/>
              </a:defRPr>
            </a:lvl8pPr>
            <a:lvl9pPr marL="4114800" marR="0" lvl="8" indent="-317500" algn="l" rtl="0">
              <a:lnSpc>
                <a:spcPct val="115000"/>
              </a:lnSpc>
              <a:spcBef>
                <a:spcPts val="1600"/>
              </a:spcBef>
              <a:spcAft>
                <a:spcPts val="1600"/>
              </a:spcAft>
              <a:buClr>
                <a:schemeClr val="accent3"/>
              </a:buClr>
              <a:buSzPts val="1400"/>
              <a:buFont typeface="Proxima Nova"/>
              <a:buAutoNum type="romanLcPeriod"/>
              <a:defRPr sz="1400" b="0" i="0" u="none" strike="noStrike" cap="none">
                <a:solidFill>
                  <a:schemeClr val="accent3"/>
                </a:solidFill>
                <a:latin typeface="Proxima Nova"/>
                <a:ea typeface="Proxima Nova"/>
                <a:cs typeface="Proxima Nova"/>
                <a:sym typeface="Proxima Nova"/>
              </a:defRPr>
            </a:lvl9pPr>
          </a:lstStyle>
          <a:p>
            <a:pPr marL="114300" indent="0">
              <a:buClrTx/>
              <a:buFont typeface="Proxima Nova"/>
              <a:buNone/>
            </a:pPr>
            <a:r>
              <a:rPr lang="en-US" sz="2200" dirty="0">
                <a:solidFill>
                  <a:schemeClr val="tx1"/>
                </a:solidFill>
              </a:rPr>
              <a:t>Token w/o Transaction</a:t>
            </a:r>
          </a:p>
        </p:txBody>
      </p:sp>
      <p:sp>
        <p:nvSpPr>
          <p:cNvPr id="16" name="Google Shape;337;p55">
            <a:extLst>
              <a:ext uri="{FF2B5EF4-FFF2-40B4-BE49-F238E27FC236}">
                <a16:creationId xmlns:a16="http://schemas.microsoft.com/office/drawing/2014/main" id="{787E62E5-547D-0C42-B399-D667E70DC71C}"/>
              </a:ext>
            </a:extLst>
          </p:cNvPr>
          <p:cNvSpPr txBox="1">
            <a:spLocks/>
          </p:cNvSpPr>
          <p:nvPr/>
        </p:nvSpPr>
        <p:spPr>
          <a:xfrm>
            <a:off x="1610363" y="4069392"/>
            <a:ext cx="3285737" cy="480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3"/>
              </a:buClr>
              <a:buSzPts val="1800"/>
              <a:buFont typeface="Proxima Nova"/>
              <a:buAutoNum type="arabicParenR"/>
              <a:defRPr sz="1800" b="0" i="0" u="none" strike="noStrike" cap="none">
                <a:solidFill>
                  <a:schemeClr val="accent3"/>
                </a:solidFill>
                <a:latin typeface="Proxima Nova"/>
                <a:ea typeface="Proxima Nova"/>
                <a:cs typeface="Proxima Nova"/>
                <a:sym typeface="Proxima Nova"/>
              </a:defRPr>
            </a:lvl1pPr>
            <a:lvl2pPr marL="914400" marR="0" lvl="1" indent="-317500" algn="l" rtl="0">
              <a:lnSpc>
                <a:spcPct val="115000"/>
              </a:lnSpc>
              <a:spcBef>
                <a:spcPts val="1600"/>
              </a:spcBef>
              <a:spcAft>
                <a:spcPts val="0"/>
              </a:spcAft>
              <a:buClr>
                <a:schemeClr val="accent3"/>
              </a:buClr>
              <a:buSzPts val="1400"/>
              <a:buFont typeface="Proxima Nova"/>
              <a:buAutoNum type="alphaLcParenR"/>
              <a:defRPr sz="1400" b="0" i="0" u="none" strike="noStrike" cap="none">
                <a:solidFill>
                  <a:schemeClr val="accent3"/>
                </a:solidFill>
                <a:latin typeface="Proxima Nova"/>
                <a:ea typeface="Proxima Nova"/>
                <a:cs typeface="Proxima Nova"/>
                <a:sym typeface="Proxima Nova"/>
              </a:defRPr>
            </a:lvl2pPr>
            <a:lvl3pPr marL="1371600" marR="0" lvl="2" indent="-317500" algn="l" rtl="0">
              <a:lnSpc>
                <a:spcPct val="115000"/>
              </a:lnSpc>
              <a:spcBef>
                <a:spcPts val="1600"/>
              </a:spcBef>
              <a:spcAft>
                <a:spcPts val="0"/>
              </a:spcAft>
              <a:buClr>
                <a:schemeClr val="accent3"/>
              </a:buClr>
              <a:buSzPts val="1400"/>
              <a:buFont typeface="Proxima Nova"/>
              <a:buAutoNum type="romanLcParenR"/>
              <a:defRPr sz="1400" b="0" i="0" u="none" strike="noStrike" cap="none">
                <a:solidFill>
                  <a:schemeClr val="accent3"/>
                </a:solidFill>
                <a:latin typeface="Proxima Nova"/>
                <a:ea typeface="Proxima Nova"/>
                <a:cs typeface="Proxima Nova"/>
                <a:sym typeface="Proxima Nova"/>
              </a:defRPr>
            </a:lvl3pPr>
            <a:lvl4pPr marL="1828800" marR="0" lvl="3" indent="-317500" algn="l" rtl="0">
              <a:lnSpc>
                <a:spcPct val="115000"/>
              </a:lnSpc>
              <a:spcBef>
                <a:spcPts val="1600"/>
              </a:spcBef>
              <a:spcAft>
                <a:spcPts val="0"/>
              </a:spcAft>
              <a:buClr>
                <a:schemeClr val="accent3"/>
              </a:buClr>
              <a:buSzPts val="1400"/>
              <a:buFont typeface="Proxima Nova"/>
              <a:buAutoNum type="arabicParenBoth"/>
              <a:defRPr sz="1400" b="0" i="0" u="none" strike="noStrike" cap="none">
                <a:solidFill>
                  <a:schemeClr val="accent3"/>
                </a:solidFill>
                <a:latin typeface="Proxima Nova"/>
                <a:ea typeface="Proxima Nova"/>
                <a:cs typeface="Proxima Nova"/>
                <a:sym typeface="Proxima Nova"/>
              </a:defRPr>
            </a:lvl4pPr>
            <a:lvl5pPr marL="2286000" marR="0" lvl="4" indent="-317500" algn="l" rtl="0">
              <a:lnSpc>
                <a:spcPct val="115000"/>
              </a:lnSpc>
              <a:spcBef>
                <a:spcPts val="1600"/>
              </a:spcBef>
              <a:spcAft>
                <a:spcPts val="0"/>
              </a:spcAft>
              <a:buClr>
                <a:schemeClr val="accent3"/>
              </a:buClr>
              <a:buSzPts val="1400"/>
              <a:buFont typeface="Proxima Nova"/>
              <a:buAutoNum type="alphaLcParenBoth"/>
              <a:defRPr sz="1400" b="0" i="0" u="none" strike="noStrike" cap="none">
                <a:solidFill>
                  <a:schemeClr val="accent3"/>
                </a:solidFill>
                <a:latin typeface="Proxima Nova"/>
                <a:ea typeface="Proxima Nova"/>
                <a:cs typeface="Proxima Nova"/>
                <a:sym typeface="Proxima Nova"/>
              </a:defRPr>
            </a:lvl5pPr>
            <a:lvl6pPr marL="2743200" marR="0" lvl="5" indent="-317500" algn="l" rtl="0">
              <a:lnSpc>
                <a:spcPct val="115000"/>
              </a:lnSpc>
              <a:spcBef>
                <a:spcPts val="1600"/>
              </a:spcBef>
              <a:spcAft>
                <a:spcPts val="0"/>
              </a:spcAft>
              <a:buClr>
                <a:schemeClr val="accent3"/>
              </a:buClr>
              <a:buSzPts val="1400"/>
              <a:buFont typeface="Proxima Nova"/>
              <a:buAutoNum type="romanLcParenBoth"/>
              <a:defRPr sz="1400" b="0" i="0" u="none" strike="noStrike" cap="none">
                <a:solidFill>
                  <a:schemeClr val="accent3"/>
                </a:solidFill>
                <a:latin typeface="Proxima Nova"/>
                <a:ea typeface="Proxima Nova"/>
                <a:cs typeface="Proxima Nova"/>
                <a:sym typeface="Proxima Nova"/>
              </a:defRPr>
            </a:lvl6pPr>
            <a:lvl7pPr marL="3200400" marR="0" lvl="6" indent="-317500" algn="l" rtl="0">
              <a:lnSpc>
                <a:spcPct val="115000"/>
              </a:lnSpc>
              <a:spcBef>
                <a:spcPts val="1600"/>
              </a:spcBef>
              <a:spcAft>
                <a:spcPts val="0"/>
              </a:spcAft>
              <a:buClr>
                <a:schemeClr val="accent3"/>
              </a:buClr>
              <a:buSzPts val="1400"/>
              <a:buFont typeface="Proxima Nova"/>
              <a:buAutoNum type="arabicPeriod"/>
              <a:defRPr sz="1400" b="0" i="0" u="none" strike="noStrike" cap="none">
                <a:solidFill>
                  <a:schemeClr val="accent3"/>
                </a:solidFill>
                <a:latin typeface="Proxima Nova"/>
                <a:ea typeface="Proxima Nova"/>
                <a:cs typeface="Proxima Nova"/>
                <a:sym typeface="Proxima Nova"/>
              </a:defRPr>
            </a:lvl7pPr>
            <a:lvl8pPr marL="3657600" marR="0" lvl="7" indent="-317500" algn="l" rtl="0">
              <a:lnSpc>
                <a:spcPct val="115000"/>
              </a:lnSpc>
              <a:spcBef>
                <a:spcPts val="1600"/>
              </a:spcBef>
              <a:spcAft>
                <a:spcPts val="0"/>
              </a:spcAft>
              <a:buClr>
                <a:schemeClr val="accent3"/>
              </a:buClr>
              <a:buSzPts val="1400"/>
              <a:buFont typeface="Proxima Nova"/>
              <a:buAutoNum type="alphaLcPeriod"/>
              <a:defRPr sz="1400" b="0" i="0" u="none" strike="noStrike" cap="none">
                <a:solidFill>
                  <a:schemeClr val="accent3"/>
                </a:solidFill>
                <a:latin typeface="Proxima Nova"/>
                <a:ea typeface="Proxima Nova"/>
                <a:cs typeface="Proxima Nova"/>
                <a:sym typeface="Proxima Nova"/>
              </a:defRPr>
            </a:lvl8pPr>
            <a:lvl9pPr marL="4114800" marR="0" lvl="8" indent="-317500" algn="l" rtl="0">
              <a:lnSpc>
                <a:spcPct val="115000"/>
              </a:lnSpc>
              <a:spcBef>
                <a:spcPts val="1600"/>
              </a:spcBef>
              <a:spcAft>
                <a:spcPts val="1600"/>
              </a:spcAft>
              <a:buClr>
                <a:schemeClr val="accent3"/>
              </a:buClr>
              <a:buSzPts val="1400"/>
              <a:buFont typeface="Proxima Nova"/>
              <a:buAutoNum type="romanLcPeriod"/>
              <a:defRPr sz="1400" b="0" i="0" u="none" strike="noStrike" cap="none">
                <a:solidFill>
                  <a:schemeClr val="accent3"/>
                </a:solidFill>
                <a:latin typeface="Proxima Nova"/>
                <a:ea typeface="Proxima Nova"/>
                <a:cs typeface="Proxima Nova"/>
                <a:sym typeface="Proxima Nova"/>
              </a:defRPr>
            </a:lvl9pPr>
          </a:lstStyle>
          <a:p>
            <a:pPr marL="114300" indent="0">
              <a:buClrTx/>
              <a:buFont typeface="Proxima Nova"/>
              <a:buNone/>
            </a:pPr>
            <a:r>
              <a:rPr lang="en-US" sz="2200" dirty="0">
                <a:solidFill>
                  <a:schemeClr val="tx1"/>
                </a:solidFill>
              </a:rPr>
              <a:t>Host Transaction</a:t>
            </a:r>
          </a:p>
        </p:txBody>
      </p:sp>
      <p:sp>
        <p:nvSpPr>
          <p:cNvPr id="17" name="Oval 16">
            <a:extLst>
              <a:ext uri="{FF2B5EF4-FFF2-40B4-BE49-F238E27FC236}">
                <a16:creationId xmlns:a16="http://schemas.microsoft.com/office/drawing/2014/main" id="{E0037FC0-4A76-D248-A126-F2F3C772AF58}"/>
              </a:ext>
            </a:extLst>
          </p:cNvPr>
          <p:cNvSpPr/>
          <p:nvPr/>
        </p:nvSpPr>
        <p:spPr>
          <a:xfrm>
            <a:off x="6752939" y="3210659"/>
            <a:ext cx="367781" cy="367781"/>
          </a:xfrm>
          <a:prstGeom prst="ellipse">
            <a:avLst/>
          </a:prstGeom>
          <a:solidFill>
            <a:schemeClr val="bg1"/>
          </a:solid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70C0"/>
                </a:solidFill>
              </a:rPr>
              <a:t>V</a:t>
            </a:r>
          </a:p>
        </p:txBody>
      </p:sp>
      <p:sp>
        <p:nvSpPr>
          <p:cNvPr id="18" name="Oval 17">
            <a:extLst>
              <a:ext uri="{FF2B5EF4-FFF2-40B4-BE49-F238E27FC236}">
                <a16:creationId xmlns:a16="http://schemas.microsoft.com/office/drawing/2014/main" id="{9C79F8AD-CCC4-AF42-9E83-EC95C39C9175}"/>
              </a:ext>
            </a:extLst>
          </p:cNvPr>
          <p:cNvSpPr/>
          <p:nvPr/>
        </p:nvSpPr>
        <p:spPr>
          <a:xfrm>
            <a:off x="5003353" y="1540099"/>
            <a:ext cx="367781" cy="367781"/>
          </a:xfrm>
          <a:prstGeom prst="ellipse">
            <a:avLst/>
          </a:prstGeom>
          <a:solidFill>
            <a:schemeClr val="bg1"/>
          </a:solid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0070C0"/>
              </a:solidFill>
            </a:endParaRPr>
          </a:p>
        </p:txBody>
      </p:sp>
      <p:sp>
        <p:nvSpPr>
          <p:cNvPr id="20" name="Rectangle 19">
            <a:extLst>
              <a:ext uri="{FF2B5EF4-FFF2-40B4-BE49-F238E27FC236}">
                <a16:creationId xmlns:a16="http://schemas.microsoft.com/office/drawing/2014/main" id="{70D5F8D8-E995-BB42-9143-8B55535F13BD}"/>
              </a:ext>
            </a:extLst>
          </p:cNvPr>
          <p:cNvSpPr/>
          <p:nvPr/>
        </p:nvSpPr>
        <p:spPr>
          <a:xfrm>
            <a:off x="6569048" y="3757758"/>
            <a:ext cx="367781" cy="367781"/>
          </a:xfrm>
          <a:prstGeom prst="rect">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H</a:t>
            </a:r>
          </a:p>
        </p:txBody>
      </p:sp>
      <p:sp>
        <p:nvSpPr>
          <p:cNvPr id="2" name="TextBox 1">
            <a:extLst>
              <a:ext uri="{FF2B5EF4-FFF2-40B4-BE49-F238E27FC236}">
                <a16:creationId xmlns:a16="http://schemas.microsoft.com/office/drawing/2014/main" id="{A158F1FE-4F1E-B04D-9BDD-BD524F3B90A6}"/>
              </a:ext>
            </a:extLst>
          </p:cNvPr>
          <p:cNvSpPr txBox="1"/>
          <p:nvPr/>
        </p:nvSpPr>
        <p:spPr>
          <a:xfrm>
            <a:off x="4940766" y="3878336"/>
            <a:ext cx="1064920" cy="523220"/>
          </a:xfrm>
          <a:prstGeom prst="rect">
            <a:avLst/>
          </a:prstGeom>
          <a:solidFill>
            <a:schemeClr val="lt1">
              <a:alpha val="50000"/>
            </a:schemeClr>
          </a:solidFill>
        </p:spPr>
        <p:txBody>
          <a:bodyPr wrap="square" rtlCol="0">
            <a:spAutoFit/>
          </a:bodyPr>
          <a:lstStyle/>
          <a:p>
            <a:r>
              <a:rPr lang="en-US" sz="2800" i="1" dirty="0">
                <a:solidFill>
                  <a:srgbClr val="FF0000"/>
                </a:solidFill>
                <a:latin typeface="Meiryo" panose="020B0604030504040204" pitchFamily="34" charset="-128"/>
                <a:ea typeface="Meiryo" panose="020B0604030504040204" pitchFamily="34" charset="-128"/>
              </a:rPr>
              <a:t>Hit!</a:t>
            </a:r>
          </a:p>
        </p:txBody>
      </p:sp>
      <p:sp>
        <p:nvSpPr>
          <p:cNvPr id="23" name="Google Shape;337;p55">
            <a:extLst>
              <a:ext uri="{FF2B5EF4-FFF2-40B4-BE49-F238E27FC236}">
                <a16:creationId xmlns:a16="http://schemas.microsoft.com/office/drawing/2014/main" id="{10ADDDFB-DF97-1648-90E9-9B8425036B69}"/>
              </a:ext>
            </a:extLst>
          </p:cNvPr>
          <p:cNvSpPr txBox="1">
            <a:spLocks/>
          </p:cNvSpPr>
          <p:nvPr/>
        </p:nvSpPr>
        <p:spPr>
          <a:xfrm>
            <a:off x="1065257" y="395323"/>
            <a:ext cx="2445600" cy="480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3"/>
              </a:buClr>
              <a:buSzPts val="1800"/>
              <a:buFont typeface="Proxima Nova"/>
              <a:buAutoNum type="arabicParenR"/>
              <a:defRPr sz="1800" b="0" i="0" u="none" strike="noStrike" cap="none">
                <a:solidFill>
                  <a:schemeClr val="accent3"/>
                </a:solidFill>
                <a:latin typeface="Proxima Nova"/>
                <a:ea typeface="Proxima Nova"/>
                <a:cs typeface="Proxima Nova"/>
                <a:sym typeface="Proxima Nova"/>
              </a:defRPr>
            </a:lvl1pPr>
            <a:lvl2pPr marL="914400" marR="0" lvl="1" indent="-317500" algn="l" rtl="0">
              <a:lnSpc>
                <a:spcPct val="115000"/>
              </a:lnSpc>
              <a:spcBef>
                <a:spcPts val="1600"/>
              </a:spcBef>
              <a:spcAft>
                <a:spcPts val="0"/>
              </a:spcAft>
              <a:buClr>
                <a:schemeClr val="accent3"/>
              </a:buClr>
              <a:buSzPts val="1400"/>
              <a:buFont typeface="Proxima Nova"/>
              <a:buAutoNum type="alphaLcParenR"/>
              <a:defRPr sz="1400" b="0" i="0" u="none" strike="noStrike" cap="none">
                <a:solidFill>
                  <a:schemeClr val="accent3"/>
                </a:solidFill>
                <a:latin typeface="Proxima Nova"/>
                <a:ea typeface="Proxima Nova"/>
                <a:cs typeface="Proxima Nova"/>
                <a:sym typeface="Proxima Nova"/>
              </a:defRPr>
            </a:lvl2pPr>
            <a:lvl3pPr marL="1371600" marR="0" lvl="2" indent="-317500" algn="l" rtl="0">
              <a:lnSpc>
                <a:spcPct val="115000"/>
              </a:lnSpc>
              <a:spcBef>
                <a:spcPts val="1600"/>
              </a:spcBef>
              <a:spcAft>
                <a:spcPts val="0"/>
              </a:spcAft>
              <a:buClr>
                <a:schemeClr val="accent3"/>
              </a:buClr>
              <a:buSzPts val="1400"/>
              <a:buFont typeface="Proxima Nova"/>
              <a:buAutoNum type="romanLcParenR"/>
              <a:defRPr sz="1400" b="0" i="0" u="none" strike="noStrike" cap="none">
                <a:solidFill>
                  <a:schemeClr val="accent3"/>
                </a:solidFill>
                <a:latin typeface="Proxima Nova"/>
                <a:ea typeface="Proxima Nova"/>
                <a:cs typeface="Proxima Nova"/>
                <a:sym typeface="Proxima Nova"/>
              </a:defRPr>
            </a:lvl3pPr>
            <a:lvl4pPr marL="1828800" marR="0" lvl="3" indent="-317500" algn="l" rtl="0">
              <a:lnSpc>
                <a:spcPct val="115000"/>
              </a:lnSpc>
              <a:spcBef>
                <a:spcPts val="1600"/>
              </a:spcBef>
              <a:spcAft>
                <a:spcPts val="0"/>
              </a:spcAft>
              <a:buClr>
                <a:schemeClr val="accent3"/>
              </a:buClr>
              <a:buSzPts val="1400"/>
              <a:buFont typeface="Proxima Nova"/>
              <a:buAutoNum type="arabicParenBoth"/>
              <a:defRPr sz="1400" b="0" i="0" u="none" strike="noStrike" cap="none">
                <a:solidFill>
                  <a:schemeClr val="accent3"/>
                </a:solidFill>
                <a:latin typeface="Proxima Nova"/>
                <a:ea typeface="Proxima Nova"/>
                <a:cs typeface="Proxima Nova"/>
                <a:sym typeface="Proxima Nova"/>
              </a:defRPr>
            </a:lvl4pPr>
            <a:lvl5pPr marL="2286000" marR="0" lvl="4" indent="-317500" algn="l" rtl="0">
              <a:lnSpc>
                <a:spcPct val="115000"/>
              </a:lnSpc>
              <a:spcBef>
                <a:spcPts val="1600"/>
              </a:spcBef>
              <a:spcAft>
                <a:spcPts val="0"/>
              </a:spcAft>
              <a:buClr>
                <a:schemeClr val="accent3"/>
              </a:buClr>
              <a:buSzPts val="1400"/>
              <a:buFont typeface="Proxima Nova"/>
              <a:buAutoNum type="alphaLcParenBoth"/>
              <a:defRPr sz="1400" b="0" i="0" u="none" strike="noStrike" cap="none">
                <a:solidFill>
                  <a:schemeClr val="accent3"/>
                </a:solidFill>
                <a:latin typeface="Proxima Nova"/>
                <a:ea typeface="Proxima Nova"/>
                <a:cs typeface="Proxima Nova"/>
                <a:sym typeface="Proxima Nova"/>
              </a:defRPr>
            </a:lvl5pPr>
            <a:lvl6pPr marL="2743200" marR="0" lvl="5" indent="-317500" algn="l" rtl="0">
              <a:lnSpc>
                <a:spcPct val="115000"/>
              </a:lnSpc>
              <a:spcBef>
                <a:spcPts val="1600"/>
              </a:spcBef>
              <a:spcAft>
                <a:spcPts val="0"/>
              </a:spcAft>
              <a:buClr>
                <a:schemeClr val="accent3"/>
              </a:buClr>
              <a:buSzPts val="1400"/>
              <a:buFont typeface="Proxima Nova"/>
              <a:buAutoNum type="romanLcParenBoth"/>
              <a:defRPr sz="1400" b="0" i="0" u="none" strike="noStrike" cap="none">
                <a:solidFill>
                  <a:schemeClr val="accent3"/>
                </a:solidFill>
                <a:latin typeface="Proxima Nova"/>
                <a:ea typeface="Proxima Nova"/>
                <a:cs typeface="Proxima Nova"/>
                <a:sym typeface="Proxima Nova"/>
              </a:defRPr>
            </a:lvl6pPr>
            <a:lvl7pPr marL="3200400" marR="0" lvl="6" indent="-317500" algn="l" rtl="0">
              <a:lnSpc>
                <a:spcPct val="115000"/>
              </a:lnSpc>
              <a:spcBef>
                <a:spcPts val="1600"/>
              </a:spcBef>
              <a:spcAft>
                <a:spcPts val="0"/>
              </a:spcAft>
              <a:buClr>
                <a:schemeClr val="accent3"/>
              </a:buClr>
              <a:buSzPts val="1400"/>
              <a:buFont typeface="Proxima Nova"/>
              <a:buAutoNum type="arabicPeriod"/>
              <a:defRPr sz="1400" b="0" i="0" u="none" strike="noStrike" cap="none">
                <a:solidFill>
                  <a:schemeClr val="accent3"/>
                </a:solidFill>
                <a:latin typeface="Proxima Nova"/>
                <a:ea typeface="Proxima Nova"/>
                <a:cs typeface="Proxima Nova"/>
                <a:sym typeface="Proxima Nova"/>
              </a:defRPr>
            </a:lvl7pPr>
            <a:lvl8pPr marL="3657600" marR="0" lvl="7" indent="-317500" algn="l" rtl="0">
              <a:lnSpc>
                <a:spcPct val="115000"/>
              </a:lnSpc>
              <a:spcBef>
                <a:spcPts val="1600"/>
              </a:spcBef>
              <a:spcAft>
                <a:spcPts val="0"/>
              </a:spcAft>
              <a:buClr>
                <a:schemeClr val="accent3"/>
              </a:buClr>
              <a:buSzPts val="1400"/>
              <a:buFont typeface="Proxima Nova"/>
              <a:buAutoNum type="alphaLcPeriod"/>
              <a:defRPr sz="1400" b="0" i="0" u="none" strike="noStrike" cap="none">
                <a:solidFill>
                  <a:schemeClr val="accent3"/>
                </a:solidFill>
                <a:latin typeface="Proxima Nova"/>
                <a:ea typeface="Proxima Nova"/>
                <a:cs typeface="Proxima Nova"/>
                <a:sym typeface="Proxima Nova"/>
              </a:defRPr>
            </a:lvl8pPr>
            <a:lvl9pPr marL="4114800" marR="0" lvl="8" indent="-317500" algn="l" rtl="0">
              <a:lnSpc>
                <a:spcPct val="115000"/>
              </a:lnSpc>
              <a:spcBef>
                <a:spcPts val="1600"/>
              </a:spcBef>
              <a:spcAft>
                <a:spcPts val="1600"/>
              </a:spcAft>
              <a:buClr>
                <a:schemeClr val="accent3"/>
              </a:buClr>
              <a:buSzPts val="1400"/>
              <a:buFont typeface="Proxima Nova"/>
              <a:buAutoNum type="romanLcPeriod"/>
              <a:defRPr sz="1400" b="0" i="0" u="none" strike="noStrike" cap="none">
                <a:solidFill>
                  <a:schemeClr val="accent3"/>
                </a:solidFill>
                <a:latin typeface="Proxima Nova"/>
                <a:ea typeface="Proxima Nova"/>
                <a:cs typeface="Proxima Nova"/>
                <a:sym typeface="Proxima Nova"/>
              </a:defRPr>
            </a:lvl9pPr>
          </a:lstStyle>
          <a:p>
            <a:pPr marL="114300" indent="0" algn="r">
              <a:buClrTx/>
              <a:buFont typeface="Proxima Nova"/>
              <a:buNone/>
            </a:pPr>
            <a:r>
              <a:rPr lang="en-US" sz="2800" u="sng" dirty="0">
                <a:solidFill>
                  <a:schemeClr val="tx1"/>
                </a:solidFill>
              </a:rPr>
              <a:t>Cycle Counts</a:t>
            </a:r>
          </a:p>
          <a:p>
            <a:pPr marL="114300" indent="0">
              <a:buClrTx/>
              <a:buFont typeface="Proxima Nova"/>
              <a:buNone/>
            </a:pPr>
            <a:r>
              <a:rPr lang="en-US" sz="2800" dirty="0">
                <a:solidFill>
                  <a:schemeClr val="tx1"/>
                </a:solidFill>
              </a:rPr>
              <a:t>Target: 1</a:t>
            </a:r>
          </a:p>
          <a:p>
            <a:pPr marL="114300" indent="0">
              <a:buClrTx/>
              <a:buFont typeface="Proxima Nova"/>
              <a:buNone/>
            </a:pPr>
            <a:r>
              <a:rPr lang="en-US" sz="2800" dirty="0">
                <a:solidFill>
                  <a:schemeClr val="tx1"/>
                </a:solidFill>
              </a:rPr>
              <a:t>   Host: 43 </a:t>
            </a:r>
          </a:p>
        </p:txBody>
      </p:sp>
      <p:sp>
        <p:nvSpPr>
          <p:cNvPr id="19" name="Oval 18">
            <a:extLst>
              <a:ext uri="{FF2B5EF4-FFF2-40B4-BE49-F238E27FC236}">
                <a16:creationId xmlns:a16="http://schemas.microsoft.com/office/drawing/2014/main" id="{3CB30727-18F6-6C42-A3A0-61478D9A406D}"/>
              </a:ext>
            </a:extLst>
          </p:cNvPr>
          <p:cNvSpPr/>
          <p:nvPr/>
        </p:nvSpPr>
        <p:spPr>
          <a:xfrm>
            <a:off x="6201267" y="3885501"/>
            <a:ext cx="367781" cy="367781"/>
          </a:xfrm>
          <a:prstGeom prst="ellipse">
            <a:avLst/>
          </a:prstGeom>
          <a:solidFill>
            <a:schemeClr val="bg1"/>
          </a:solid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70C0"/>
                </a:solidFill>
              </a:rPr>
              <a:t>V</a:t>
            </a:r>
          </a:p>
        </p:txBody>
      </p:sp>
      <p:sp>
        <p:nvSpPr>
          <p:cNvPr id="25" name="Google Shape;337;p55">
            <a:extLst>
              <a:ext uri="{FF2B5EF4-FFF2-40B4-BE49-F238E27FC236}">
                <a16:creationId xmlns:a16="http://schemas.microsoft.com/office/drawing/2014/main" id="{45C7AFAA-4500-1B4A-BB5D-2293CC48CC26}"/>
              </a:ext>
            </a:extLst>
          </p:cNvPr>
          <p:cNvSpPr txBox="1">
            <a:spLocks/>
          </p:cNvSpPr>
          <p:nvPr/>
        </p:nvSpPr>
        <p:spPr>
          <a:xfrm>
            <a:off x="1065257" y="389436"/>
            <a:ext cx="2831626" cy="480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3"/>
              </a:buClr>
              <a:buSzPts val="1800"/>
              <a:buFont typeface="Proxima Nova"/>
              <a:buAutoNum type="arabicParenR"/>
              <a:defRPr sz="1800" b="0" i="0" u="none" strike="noStrike" cap="none">
                <a:solidFill>
                  <a:schemeClr val="accent3"/>
                </a:solidFill>
                <a:latin typeface="Proxima Nova"/>
                <a:ea typeface="Proxima Nova"/>
                <a:cs typeface="Proxima Nova"/>
                <a:sym typeface="Proxima Nova"/>
              </a:defRPr>
            </a:lvl1pPr>
            <a:lvl2pPr marL="914400" marR="0" lvl="1" indent="-317500" algn="l" rtl="0">
              <a:lnSpc>
                <a:spcPct val="115000"/>
              </a:lnSpc>
              <a:spcBef>
                <a:spcPts val="1600"/>
              </a:spcBef>
              <a:spcAft>
                <a:spcPts val="0"/>
              </a:spcAft>
              <a:buClr>
                <a:schemeClr val="accent3"/>
              </a:buClr>
              <a:buSzPts val="1400"/>
              <a:buFont typeface="Proxima Nova"/>
              <a:buAutoNum type="alphaLcParenR"/>
              <a:defRPr sz="1400" b="0" i="0" u="none" strike="noStrike" cap="none">
                <a:solidFill>
                  <a:schemeClr val="accent3"/>
                </a:solidFill>
                <a:latin typeface="Proxima Nova"/>
                <a:ea typeface="Proxima Nova"/>
                <a:cs typeface="Proxima Nova"/>
                <a:sym typeface="Proxima Nova"/>
              </a:defRPr>
            </a:lvl2pPr>
            <a:lvl3pPr marL="1371600" marR="0" lvl="2" indent="-317500" algn="l" rtl="0">
              <a:lnSpc>
                <a:spcPct val="115000"/>
              </a:lnSpc>
              <a:spcBef>
                <a:spcPts val="1600"/>
              </a:spcBef>
              <a:spcAft>
                <a:spcPts val="0"/>
              </a:spcAft>
              <a:buClr>
                <a:schemeClr val="accent3"/>
              </a:buClr>
              <a:buSzPts val="1400"/>
              <a:buFont typeface="Proxima Nova"/>
              <a:buAutoNum type="romanLcParenR"/>
              <a:defRPr sz="1400" b="0" i="0" u="none" strike="noStrike" cap="none">
                <a:solidFill>
                  <a:schemeClr val="accent3"/>
                </a:solidFill>
                <a:latin typeface="Proxima Nova"/>
                <a:ea typeface="Proxima Nova"/>
                <a:cs typeface="Proxima Nova"/>
                <a:sym typeface="Proxima Nova"/>
              </a:defRPr>
            </a:lvl3pPr>
            <a:lvl4pPr marL="1828800" marR="0" lvl="3" indent="-317500" algn="l" rtl="0">
              <a:lnSpc>
                <a:spcPct val="115000"/>
              </a:lnSpc>
              <a:spcBef>
                <a:spcPts val="1600"/>
              </a:spcBef>
              <a:spcAft>
                <a:spcPts val="0"/>
              </a:spcAft>
              <a:buClr>
                <a:schemeClr val="accent3"/>
              </a:buClr>
              <a:buSzPts val="1400"/>
              <a:buFont typeface="Proxima Nova"/>
              <a:buAutoNum type="arabicParenBoth"/>
              <a:defRPr sz="1400" b="0" i="0" u="none" strike="noStrike" cap="none">
                <a:solidFill>
                  <a:schemeClr val="accent3"/>
                </a:solidFill>
                <a:latin typeface="Proxima Nova"/>
                <a:ea typeface="Proxima Nova"/>
                <a:cs typeface="Proxima Nova"/>
                <a:sym typeface="Proxima Nova"/>
              </a:defRPr>
            </a:lvl4pPr>
            <a:lvl5pPr marL="2286000" marR="0" lvl="4" indent="-317500" algn="l" rtl="0">
              <a:lnSpc>
                <a:spcPct val="115000"/>
              </a:lnSpc>
              <a:spcBef>
                <a:spcPts val="1600"/>
              </a:spcBef>
              <a:spcAft>
                <a:spcPts val="0"/>
              </a:spcAft>
              <a:buClr>
                <a:schemeClr val="accent3"/>
              </a:buClr>
              <a:buSzPts val="1400"/>
              <a:buFont typeface="Proxima Nova"/>
              <a:buAutoNum type="alphaLcParenBoth"/>
              <a:defRPr sz="1400" b="0" i="0" u="none" strike="noStrike" cap="none">
                <a:solidFill>
                  <a:schemeClr val="accent3"/>
                </a:solidFill>
                <a:latin typeface="Proxima Nova"/>
                <a:ea typeface="Proxima Nova"/>
                <a:cs typeface="Proxima Nova"/>
                <a:sym typeface="Proxima Nova"/>
              </a:defRPr>
            </a:lvl5pPr>
            <a:lvl6pPr marL="2743200" marR="0" lvl="5" indent="-317500" algn="l" rtl="0">
              <a:lnSpc>
                <a:spcPct val="115000"/>
              </a:lnSpc>
              <a:spcBef>
                <a:spcPts val="1600"/>
              </a:spcBef>
              <a:spcAft>
                <a:spcPts val="0"/>
              </a:spcAft>
              <a:buClr>
                <a:schemeClr val="accent3"/>
              </a:buClr>
              <a:buSzPts val="1400"/>
              <a:buFont typeface="Proxima Nova"/>
              <a:buAutoNum type="romanLcParenBoth"/>
              <a:defRPr sz="1400" b="0" i="0" u="none" strike="noStrike" cap="none">
                <a:solidFill>
                  <a:schemeClr val="accent3"/>
                </a:solidFill>
                <a:latin typeface="Proxima Nova"/>
                <a:ea typeface="Proxima Nova"/>
                <a:cs typeface="Proxima Nova"/>
                <a:sym typeface="Proxima Nova"/>
              </a:defRPr>
            </a:lvl6pPr>
            <a:lvl7pPr marL="3200400" marR="0" lvl="6" indent="-317500" algn="l" rtl="0">
              <a:lnSpc>
                <a:spcPct val="115000"/>
              </a:lnSpc>
              <a:spcBef>
                <a:spcPts val="1600"/>
              </a:spcBef>
              <a:spcAft>
                <a:spcPts val="0"/>
              </a:spcAft>
              <a:buClr>
                <a:schemeClr val="accent3"/>
              </a:buClr>
              <a:buSzPts val="1400"/>
              <a:buFont typeface="Proxima Nova"/>
              <a:buAutoNum type="arabicPeriod"/>
              <a:defRPr sz="1400" b="0" i="0" u="none" strike="noStrike" cap="none">
                <a:solidFill>
                  <a:schemeClr val="accent3"/>
                </a:solidFill>
                <a:latin typeface="Proxima Nova"/>
                <a:ea typeface="Proxima Nova"/>
                <a:cs typeface="Proxima Nova"/>
                <a:sym typeface="Proxima Nova"/>
              </a:defRPr>
            </a:lvl7pPr>
            <a:lvl8pPr marL="3657600" marR="0" lvl="7" indent="-317500" algn="l" rtl="0">
              <a:lnSpc>
                <a:spcPct val="115000"/>
              </a:lnSpc>
              <a:spcBef>
                <a:spcPts val="1600"/>
              </a:spcBef>
              <a:spcAft>
                <a:spcPts val="0"/>
              </a:spcAft>
              <a:buClr>
                <a:schemeClr val="accent3"/>
              </a:buClr>
              <a:buSzPts val="1400"/>
              <a:buFont typeface="Proxima Nova"/>
              <a:buAutoNum type="alphaLcPeriod"/>
              <a:defRPr sz="1400" b="0" i="0" u="none" strike="noStrike" cap="none">
                <a:solidFill>
                  <a:schemeClr val="accent3"/>
                </a:solidFill>
                <a:latin typeface="Proxima Nova"/>
                <a:ea typeface="Proxima Nova"/>
                <a:cs typeface="Proxima Nova"/>
                <a:sym typeface="Proxima Nova"/>
              </a:defRPr>
            </a:lvl8pPr>
            <a:lvl9pPr marL="4114800" marR="0" lvl="8" indent="-317500" algn="l" rtl="0">
              <a:lnSpc>
                <a:spcPct val="115000"/>
              </a:lnSpc>
              <a:spcBef>
                <a:spcPts val="1600"/>
              </a:spcBef>
              <a:spcAft>
                <a:spcPts val="1600"/>
              </a:spcAft>
              <a:buClr>
                <a:schemeClr val="accent3"/>
              </a:buClr>
              <a:buSzPts val="1400"/>
              <a:buFont typeface="Proxima Nova"/>
              <a:buAutoNum type="romanLcPeriod"/>
              <a:defRPr sz="1400" b="0" i="0" u="none" strike="noStrike" cap="none">
                <a:solidFill>
                  <a:schemeClr val="accent3"/>
                </a:solidFill>
                <a:latin typeface="Proxima Nova"/>
                <a:ea typeface="Proxima Nova"/>
                <a:cs typeface="Proxima Nova"/>
                <a:sym typeface="Proxima Nova"/>
              </a:defRPr>
            </a:lvl9pPr>
          </a:lstStyle>
          <a:p>
            <a:pPr marL="114300" indent="0">
              <a:buClrTx/>
              <a:buFont typeface="Proxima Nova"/>
              <a:buNone/>
            </a:pPr>
            <a:r>
              <a:rPr lang="en-US" sz="2800" u="sng" dirty="0">
                <a:solidFill>
                  <a:schemeClr val="tx1"/>
                </a:solidFill>
              </a:rPr>
              <a:t> Cycle Counts</a:t>
            </a:r>
          </a:p>
          <a:p>
            <a:pPr marL="114300" indent="0">
              <a:buClrTx/>
              <a:buFont typeface="Proxima Nova"/>
              <a:buNone/>
            </a:pPr>
            <a:r>
              <a:rPr lang="en-US" sz="2800" dirty="0">
                <a:solidFill>
                  <a:schemeClr val="tx1"/>
                </a:solidFill>
              </a:rPr>
              <a:t>Target: 1 </a:t>
            </a:r>
            <a:r>
              <a:rPr lang="en-US" sz="2800" dirty="0">
                <a:solidFill>
                  <a:schemeClr val="tx1"/>
                </a:solidFill>
                <a:sym typeface="Wingdings" pitchFamily="2" charset="2"/>
              </a:rPr>
              <a:t> 2</a:t>
            </a:r>
            <a:endParaRPr lang="en-US" sz="2800" dirty="0">
              <a:solidFill>
                <a:schemeClr val="tx1"/>
              </a:solidFill>
            </a:endParaRPr>
          </a:p>
          <a:p>
            <a:pPr marL="114300" indent="0">
              <a:buClrTx/>
              <a:buFont typeface="Proxima Nova"/>
              <a:buNone/>
            </a:pPr>
            <a:r>
              <a:rPr lang="en-US" sz="2800" dirty="0">
                <a:solidFill>
                  <a:schemeClr val="tx1"/>
                </a:solidFill>
              </a:rPr>
              <a:t>   Host: 43 </a:t>
            </a:r>
            <a:r>
              <a:rPr lang="en-US" sz="2800" dirty="0">
                <a:solidFill>
                  <a:schemeClr val="tx1"/>
                </a:solidFill>
                <a:sym typeface="Wingdings" pitchFamily="2" charset="2"/>
              </a:rPr>
              <a:t> 44</a:t>
            </a:r>
            <a:r>
              <a:rPr lang="en-US" sz="2800" dirty="0">
                <a:solidFill>
                  <a:schemeClr val="tx1"/>
                </a:solidFill>
              </a:rPr>
              <a:t> </a:t>
            </a:r>
          </a:p>
        </p:txBody>
      </p:sp>
    </p:spTree>
    <p:extLst>
      <p:ext uri="{BB962C8B-B14F-4D97-AF65-F5344CB8AC3E}">
        <p14:creationId xmlns:p14="http://schemas.microsoft.com/office/powerpoint/2010/main" val="326666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 0.05031 L -0.05798 0.04383 L -0.06163 0.14259 " pathEditMode="relative" ptsTypes="AAAA">
                                      <p:cBhvr>
                                        <p:cTn id="6" dur="2000" fill="hold"/>
                                        <p:tgtEl>
                                          <p:spTgt spid="17"/>
                                        </p:tgtEl>
                                        <p:attrNameLst>
                                          <p:attrName>ppt_x</p:attrName>
                                          <p:attrName>ppt_y</p:attrName>
                                        </p:attrNameLst>
                                      </p:cBhvr>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hidden"/>
                                      </p:to>
                                    </p:set>
                                  </p:childTnLst>
                                </p:cTn>
                              </p:par>
                              <p:par>
                                <p:cTn id="14" presetID="1" presetClass="entr" presetSubtype="0" fill="hold" grpId="1" nodeType="with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par>
                                <p:cTn id="16" presetID="0" presetClass="path" presetSubtype="0" accel="50000" decel="50000" fill="hold" grpId="0" nodeType="withEffect">
                                  <p:stCondLst>
                                    <p:cond delay="0"/>
                                  </p:stCondLst>
                                  <p:childTnLst>
                                    <p:animMotion origin="layout" path="M 0 0 L -0.00747 0.00463 L -0.01858 0.00216 L -0.01979 -0.33334 L -0.15174 -0.33982 " pathEditMode="relative" ptsTypes="AAAAA">
                                      <p:cBhvr>
                                        <p:cTn id="17" dur="2000" fill="hold"/>
                                        <p:tgtEl>
                                          <p:spTgt spid="19"/>
                                        </p:tgtEl>
                                        <p:attrNameLst>
                                          <p:attrName>ppt_x</p:attrName>
                                          <p:attrName>ppt_y</p:attrName>
                                        </p:attrNameLst>
                                      </p:cBhvr>
                                    </p:animMotion>
                                  </p:childTnLst>
                                </p:cTn>
                              </p:par>
                              <p:par>
                                <p:cTn id="18" presetID="0" presetClass="path" presetSubtype="0" accel="50000" decel="50000" fill="hold" grpId="0" nodeType="withEffect">
                                  <p:stCondLst>
                                    <p:cond delay="0"/>
                                  </p:stCondLst>
                                  <p:childTnLst>
                                    <p:animMotion origin="layout" path="M 0 0 L 0.19618 0.0108 L 0.18368 0.32901 " pathEditMode="relative" ptsTypes="AAA">
                                      <p:cBhvr>
                                        <p:cTn id="19" dur="2000" fill="hold"/>
                                        <p:tgtEl>
                                          <p:spTgt spid="18"/>
                                        </p:tgtEl>
                                        <p:attrNameLst>
                                          <p:attrName>ppt_x</p:attrName>
                                          <p:attrName>ppt_y</p:attrName>
                                        </p:attrNameLst>
                                      </p:cBhvr>
                                    </p:animMotion>
                                  </p:childTnLst>
                                </p:cTn>
                              </p:par>
                              <p:par>
                                <p:cTn id="20" presetID="1" presetClass="exit" presetSubtype="0" fill="hold" grpId="1" nodeType="withEffect">
                                  <p:stCondLst>
                                    <p:cond delay="0"/>
                                  </p:stCondLst>
                                  <p:childTnLst>
                                    <p:set>
                                      <p:cBhvr>
                                        <p:cTn id="21" dur="1" fill="hold">
                                          <p:stCondLst>
                                            <p:cond delay="0"/>
                                          </p:stCondLst>
                                        </p:cTn>
                                        <p:tgtEl>
                                          <p:spTgt spid="1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1" nodeType="click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par>
                                <p:cTn id="26" presetID="1" presetClass="exit" presetSubtype="0" fill="hold" grpId="1" nodeType="withEffect">
                                  <p:stCondLst>
                                    <p:cond delay="0"/>
                                  </p:stCondLst>
                                  <p:childTnLst>
                                    <p:set>
                                      <p:cBhvr>
                                        <p:cTn id="27"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20" grpId="0" animBg="1"/>
      <p:bldP spid="2" grpId="0" animBg="1"/>
      <p:bldP spid="23" grpId="1"/>
      <p:bldP spid="19" grpId="0" animBg="1"/>
      <p:bldP spid="19" grpId="1" animBg="1"/>
      <p:bldP spid="2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8"/>
          <p:cNvSpPr txBox="1">
            <a:spLocks noGrp="1"/>
          </p:cNvSpPr>
          <p:nvPr>
            <p:ph type="ctrTitle"/>
          </p:nvPr>
        </p:nvSpPr>
        <p:spPr>
          <a:xfrm>
            <a:off x="510450" y="41775"/>
            <a:ext cx="8510708" cy="302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Target Latency &gt; Host Latency</a:t>
            </a:r>
            <a:br>
              <a:rPr lang="en-US" dirty="0"/>
            </a:br>
            <a:r>
              <a:rPr lang="en-US" dirty="0"/>
              <a:t> </a:t>
            </a:r>
            <a:r>
              <a:rPr lang="en-US" dirty="0">
                <a:sym typeface="Wingdings" pitchFamily="2" charset="2"/>
              </a:rPr>
              <a:t> Few or No Stalls</a:t>
            </a:r>
            <a:endParaRPr dirty="0"/>
          </a:p>
        </p:txBody>
      </p:sp>
      <p:sp>
        <p:nvSpPr>
          <p:cNvPr id="371" name="Google Shape;371;p58"/>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Good simulation performance modeling DRAM. </a:t>
            </a:r>
            <a:endParaRPr dirty="0"/>
          </a:p>
        </p:txBody>
      </p:sp>
      <p:sp>
        <p:nvSpPr>
          <p:cNvPr id="372" name="Google Shape;372;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20522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Two-Phase Configuration</a:t>
            </a:r>
            <a:endParaRPr/>
          </a:p>
        </p:txBody>
      </p:sp>
      <p:sp>
        <p:nvSpPr>
          <p:cNvPr id="362" name="Google Shape;362;p57"/>
          <p:cNvSpPr txBox="1">
            <a:spLocks noGrp="1"/>
          </p:cNvSpPr>
          <p:nvPr>
            <p:ph type="body" idx="1"/>
          </p:nvPr>
        </p:nvSpPr>
        <p:spPr>
          <a:xfrm>
            <a:off x="196025" y="1115300"/>
            <a:ext cx="4940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Tx/>
              <a:buNone/>
            </a:pPr>
            <a:r>
              <a:rPr lang="en-US" dirty="0">
                <a:solidFill>
                  <a:schemeClr val="tx1"/>
                </a:solidFill>
              </a:rPr>
              <a:t>A model is configured over two phases:</a:t>
            </a:r>
            <a:endParaRPr dirty="0">
              <a:solidFill>
                <a:schemeClr val="tx1"/>
              </a:solidFill>
            </a:endParaRPr>
          </a:p>
          <a:p>
            <a:pPr marL="457200" lvl="0" indent="-342900" algn="l" rtl="0">
              <a:spcBef>
                <a:spcPts val="1600"/>
              </a:spcBef>
              <a:spcAft>
                <a:spcPts val="0"/>
              </a:spcAft>
              <a:buClrTx/>
              <a:buSzPts val="1800"/>
              <a:buAutoNum type="arabicParenR"/>
            </a:pPr>
            <a:r>
              <a:rPr lang="en-US" dirty="0">
                <a:solidFill>
                  <a:schemeClr val="tx1"/>
                </a:solidFill>
              </a:rPr>
              <a:t>At </a:t>
            </a:r>
            <a:r>
              <a:rPr lang="en-US" i="1" dirty="0">
                <a:solidFill>
                  <a:schemeClr val="tx1"/>
                </a:solidFill>
              </a:rPr>
              <a:t>generation time</a:t>
            </a:r>
            <a:r>
              <a:rPr lang="en-US" dirty="0">
                <a:solidFill>
                  <a:schemeClr val="tx1"/>
                </a:solidFill>
              </a:rPr>
              <a:t>, a particular hardware </a:t>
            </a:r>
            <a:r>
              <a:rPr lang="en-US" i="1" dirty="0">
                <a:solidFill>
                  <a:schemeClr val="tx1"/>
                </a:solidFill>
              </a:rPr>
              <a:t>instance</a:t>
            </a:r>
            <a:r>
              <a:rPr lang="en-US" dirty="0">
                <a:solidFill>
                  <a:schemeClr val="tx1"/>
                </a:solidFill>
              </a:rPr>
              <a:t> is generated</a:t>
            </a:r>
            <a:endParaRPr dirty="0">
              <a:solidFill>
                <a:schemeClr val="tx1"/>
              </a:solidFill>
            </a:endParaRPr>
          </a:p>
          <a:p>
            <a:pPr marL="0" lvl="0" indent="0" algn="l" rtl="0">
              <a:spcBef>
                <a:spcPts val="1600"/>
              </a:spcBef>
              <a:spcAft>
                <a:spcPts val="0"/>
              </a:spcAft>
              <a:buClrTx/>
              <a:buNone/>
            </a:pPr>
            <a:r>
              <a:rPr lang="en-US" dirty="0">
                <a:solidFill>
                  <a:schemeClr val="tx1"/>
                </a:solidFill>
              </a:rPr>
              <a:t>An instance can model a </a:t>
            </a:r>
            <a:r>
              <a:rPr lang="en-US" i="1" dirty="0">
                <a:solidFill>
                  <a:schemeClr val="tx1"/>
                </a:solidFill>
              </a:rPr>
              <a:t>space</a:t>
            </a:r>
            <a:r>
              <a:rPr lang="en-US" dirty="0">
                <a:solidFill>
                  <a:schemeClr val="tx1"/>
                </a:solidFill>
              </a:rPr>
              <a:t> of different memory systems.</a:t>
            </a:r>
            <a:endParaRPr dirty="0">
              <a:solidFill>
                <a:schemeClr val="tx1"/>
              </a:solidFill>
            </a:endParaRPr>
          </a:p>
          <a:p>
            <a:pPr lvl="0" algn="l" rtl="0">
              <a:spcBef>
                <a:spcPts val="1600"/>
              </a:spcBef>
              <a:spcAft>
                <a:spcPts val="0"/>
              </a:spcAft>
              <a:buClrTx/>
              <a:buSzPts val="1800"/>
              <a:buFont typeface="+mj-lt"/>
              <a:buAutoNum type="arabicParenR" startAt="2"/>
            </a:pPr>
            <a:r>
              <a:rPr lang="en-US" dirty="0">
                <a:solidFill>
                  <a:schemeClr val="tx1"/>
                </a:solidFill>
              </a:rPr>
              <a:t>At </a:t>
            </a:r>
            <a:r>
              <a:rPr lang="en-US" i="1" dirty="0">
                <a:solidFill>
                  <a:schemeClr val="tx1"/>
                </a:solidFill>
              </a:rPr>
              <a:t>runtime</a:t>
            </a:r>
            <a:r>
              <a:rPr lang="en-US" dirty="0">
                <a:solidFill>
                  <a:schemeClr val="tx1"/>
                </a:solidFill>
              </a:rPr>
              <a:t>, the instance is programmed with final timing parameters</a:t>
            </a:r>
            <a:endParaRPr dirty="0">
              <a:solidFill>
                <a:schemeClr val="tx1"/>
              </a:solidFill>
            </a:endParaRPr>
          </a:p>
          <a:p>
            <a:pPr marL="0" lvl="0" indent="0" algn="l" rtl="0">
              <a:spcBef>
                <a:spcPts val="1600"/>
              </a:spcBef>
              <a:spcAft>
                <a:spcPts val="0"/>
              </a:spcAft>
              <a:buClrTx/>
              <a:buNone/>
            </a:pPr>
            <a:r>
              <a:rPr lang="en-US" dirty="0">
                <a:solidFill>
                  <a:schemeClr val="tx1"/>
                </a:solidFill>
              </a:rPr>
              <a:t>A </a:t>
            </a:r>
            <a:r>
              <a:rPr lang="en-US" i="1" dirty="0">
                <a:solidFill>
                  <a:schemeClr val="tx1"/>
                </a:solidFill>
              </a:rPr>
              <a:t>point</a:t>
            </a:r>
            <a:r>
              <a:rPr lang="en-US" dirty="0">
                <a:solidFill>
                  <a:schemeClr val="tx1"/>
                </a:solidFill>
              </a:rPr>
              <a:t> in that space is picked at runtime. </a:t>
            </a:r>
            <a:endParaRPr dirty="0">
              <a:solidFill>
                <a:schemeClr val="tx1"/>
              </a:solidFill>
            </a:endParaRPr>
          </a:p>
          <a:p>
            <a:pPr marL="457200" lvl="0" indent="0" algn="l" rtl="0">
              <a:spcBef>
                <a:spcPts val="1600"/>
              </a:spcBef>
              <a:spcAft>
                <a:spcPts val="0"/>
              </a:spcAft>
              <a:buClrTx/>
              <a:buNone/>
            </a:pPr>
            <a:br>
              <a:rPr lang="en-US" dirty="0">
                <a:solidFill>
                  <a:schemeClr val="tx1"/>
                </a:solidFill>
              </a:rPr>
            </a:br>
            <a:endParaRPr dirty="0">
              <a:solidFill>
                <a:schemeClr val="tx1"/>
              </a:solidFill>
            </a:endParaRPr>
          </a:p>
          <a:p>
            <a:pPr marL="457200" lvl="0" indent="0" algn="l" rtl="0">
              <a:spcBef>
                <a:spcPts val="1600"/>
              </a:spcBef>
              <a:spcAft>
                <a:spcPts val="1600"/>
              </a:spcAft>
              <a:buClrTx/>
              <a:buNone/>
            </a:pPr>
            <a:endParaRPr dirty="0">
              <a:solidFill>
                <a:schemeClr val="tx1"/>
              </a:solidFill>
            </a:endParaRPr>
          </a:p>
        </p:txBody>
      </p:sp>
      <p:sp>
        <p:nvSpPr>
          <p:cNvPr id="363" name="Google Shape;363;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US"/>
              <a:t>19</a:t>
            </a:fld>
            <a:endParaRPr/>
          </a:p>
        </p:txBody>
      </p:sp>
      <p:pic>
        <p:nvPicPr>
          <p:cNvPr id="364" name="Google Shape;364;p57"/>
          <p:cNvPicPr preferRelativeResize="0"/>
          <p:nvPr/>
        </p:nvPicPr>
        <p:blipFill>
          <a:blip r:embed="rId3">
            <a:alphaModFix/>
          </a:blip>
          <a:stretch>
            <a:fillRect/>
          </a:stretch>
        </p:blipFill>
        <p:spPr>
          <a:xfrm>
            <a:off x="5295650" y="235539"/>
            <a:ext cx="3176800" cy="4672426"/>
          </a:xfrm>
          <a:prstGeom prst="rect">
            <a:avLst/>
          </a:prstGeom>
          <a:noFill/>
          <a:ln>
            <a:noFill/>
          </a:ln>
        </p:spPr>
      </p:pic>
      <p:sp>
        <p:nvSpPr>
          <p:cNvPr id="2" name="Freeform 1">
            <a:extLst>
              <a:ext uri="{FF2B5EF4-FFF2-40B4-BE49-F238E27FC236}">
                <a16:creationId xmlns:a16="http://schemas.microsoft.com/office/drawing/2014/main" id="{D445757B-1C08-984C-B5BB-5A91CFFFDC09}"/>
              </a:ext>
            </a:extLst>
          </p:cNvPr>
          <p:cNvSpPr/>
          <p:nvPr/>
        </p:nvSpPr>
        <p:spPr>
          <a:xfrm>
            <a:off x="5253487" y="2458528"/>
            <a:ext cx="3381555" cy="2208363"/>
          </a:xfrm>
          <a:custGeom>
            <a:avLst/>
            <a:gdLst>
              <a:gd name="connsiteX0" fmla="*/ 250166 w 3381555"/>
              <a:gd name="connsiteY0" fmla="*/ 112144 h 2208363"/>
              <a:gd name="connsiteX1" fmla="*/ 854015 w 3381555"/>
              <a:gd name="connsiteY1" fmla="*/ 0 h 2208363"/>
              <a:gd name="connsiteX2" fmla="*/ 1690777 w 3381555"/>
              <a:gd name="connsiteY2" fmla="*/ 138023 h 2208363"/>
              <a:gd name="connsiteX3" fmla="*/ 1708030 w 3381555"/>
              <a:gd name="connsiteY3" fmla="*/ 1311215 h 2208363"/>
              <a:gd name="connsiteX4" fmla="*/ 2329132 w 3381555"/>
              <a:gd name="connsiteY4" fmla="*/ 1354347 h 2208363"/>
              <a:gd name="connsiteX5" fmla="*/ 2950234 w 3381555"/>
              <a:gd name="connsiteY5" fmla="*/ 1388853 h 2208363"/>
              <a:gd name="connsiteX6" fmla="*/ 3381555 w 3381555"/>
              <a:gd name="connsiteY6" fmla="*/ 1518249 h 2208363"/>
              <a:gd name="connsiteX7" fmla="*/ 3347049 w 3381555"/>
              <a:gd name="connsiteY7" fmla="*/ 2208363 h 2208363"/>
              <a:gd name="connsiteX8" fmla="*/ 0 w 3381555"/>
              <a:gd name="connsiteY8" fmla="*/ 2182483 h 2208363"/>
              <a:gd name="connsiteX9" fmla="*/ 250166 w 3381555"/>
              <a:gd name="connsiteY9" fmla="*/ 112144 h 2208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1555" h="2208363">
                <a:moveTo>
                  <a:pt x="250166" y="112144"/>
                </a:moveTo>
                <a:lnTo>
                  <a:pt x="854015" y="0"/>
                </a:lnTo>
                <a:lnTo>
                  <a:pt x="1690777" y="138023"/>
                </a:lnTo>
                <a:lnTo>
                  <a:pt x="1708030" y="1311215"/>
                </a:lnTo>
                <a:lnTo>
                  <a:pt x="2329132" y="1354347"/>
                </a:lnTo>
                <a:lnTo>
                  <a:pt x="2950234" y="1388853"/>
                </a:lnTo>
                <a:lnTo>
                  <a:pt x="3381555" y="1518249"/>
                </a:lnTo>
                <a:lnTo>
                  <a:pt x="3347049" y="2208363"/>
                </a:lnTo>
                <a:lnTo>
                  <a:pt x="0" y="2182483"/>
                </a:lnTo>
                <a:lnTo>
                  <a:pt x="250166" y="112144"/>
                </a:lnTo>
                <a:close/>
              </a:path>
            </a:pathLst>
          </a:cu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7768893-79E3-8D4D-8FC4-4262CB20FAF5}"/>
              </a:ext>
            </a:extLst>
          </p:cNvPr>
          <p:cNvSpPr/>
          <p:nvPr/>
        </p:nvSpPr>
        <p:spPr>
          <a:xfrm rot="396016">
            <a:off x="7072574" y="3167480"/>
            <a:ext cx="1302588" cy="662586"/>
          </a:xfrm>
          <a:prstGeom prst="rect">
            <a:avLst/>
          </a:prstGeom>
          <a:solidFill>
            <a:srgbClr val="FFFFFF">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2">
                                            <p:txEl>
                                              <p:pRg st="0" end="0"/>
                                            </p:txEl>
                                          </p:spTgt>
                                        </p:tgtEl>
                                        <p:attrNameLst>
                                          <p:attrName>style.visibility</p:attrName>
                                        </p:attrNameLst>
                                      </p:cBhvr>
                                      <p:to>
                                        <p:strVal val="visible"/>
                                      </p:to>
                                    </p:set>
                                    <p:animEffect transition="in" filter="fade">
                                      <p:cBhvr>
                                        <p:cTn id="7" dur="1"/>
                                        <p:tgtEl>
                                          <p:spTgt spid="3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2">
                                            <p:txEl>
                                              <p:pRg st="1" end="1"/>
                                            </p:txEl>
                                          </p:spTgt>
                                        </p:tgtEl>
                                        <p:attrNameLst>
                                          <p:attrName>style.visibility</p:attrName>
                                        </p:attrNameLst>
                                      </p:cBhvr>
                                      <p:to>
                                        <p:strVal val="visible"/>
                                      </p:to>
                                    </p:set>
                                    <p:animEffect transition="in" filter="fade">
                                      <p:cBhvr>
                                        <p:cTn id="12" dur="1"/>
                                        <p:tgtEl>
                                          <p:spTgt spid="3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2">
                                            <p:txEl>
                                              <p:pRg st="2" end="2"/>
                                            </p:txEl>
                                          </p:spTgt>
                                        </p:tgtEl>
                                        <p:attrNameLst>
                                          <p:attrName>style.visibility</p:attrName>
                                        </p:attrNameLst>
                                      </p:cBhvr>
                                      <p:to>
                                        <p:strVal val="visible"/>
                                      </p:to>
                                    </p:set>
                                    <p:animEffect transition="in" filter="fade">
                                      <p:cBhvr>
                                        <p:cTn id="17" dur="1"/>
                                        <p:tgtEl>
                                          <p:spTgt spid="3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62">
                                            <p:txEl>
                                              <p:pRg st="3" end="3"/>
                                            </p:txEl>
                                          </p:spTgt>
                                        </p:tgtEl>
                                        <p:attrNameLst>
                                          <p:attrName>style.visibility</p:attrName>
                                        </p:attrNameLst>
                                      </p:cBhvr>
                                      <p:to>
                                        <p:strVal val="visible"/>
                                      </p:to>
                                    </p:set>
                                    <p:animEffect transition="in" filter="fade">
                                      <p:cBhvr>
                                        <p:cTn id="26" dur="1"/>
                                        <p:tgtEl>
                                          <p:spTgt spid="362">
                                            <p:txEl>
                                              <p:pRg st="3" end="3"/>
                                            </p:txEl>
                                          </p:spTgt>
                                        </p:tgtEl>
                                      </p:cBhvr>
                                    </p:animEffect>
                                  </p:childTnLst>
                                </p:cTn>
                              </p:par>
                              <p:par>
                                <p:cTn id="27" presetID="1" presetClass="exit"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62">
                                            <p:txEl>
                                              <p:pRg st="4" end="4"/>
                                            </p:txEl>
                                          </p:spTgt>
                                        </p:tgtEl>
                                        <p:attrNameLst>
                                          <p:attrName>style.visibility</p:attrName>
                                        </p:attrNameLst>
                                      </p:cBhvr>
                                      <p:to>
                                        <p:strVal val="visible"/>
                                      </p:to>
                                    </p:set>
                                    <p:animEffect transition="in" filter="fade">
                                      <p:cBhvr>
                                        <p:cTn id="33" dur="1"/>
                                        <p:tgtEl>
                                          <p:spTgt spid="3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4"/>
          <p:cNvSpPr txBox="1">
            <a:spLocks noGrp="1"/>
          </p:cNvSpPr>
          <p:nvPr>
            <p:ph type="ctrTitle"/>
          </p:nvPr>
        </p:nvSpPr>
        <p:spPr>
          <a:xfrm>
            <a:off x="510450" y="41775"/>
            <a:ext cx="8633400" cy="302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Part 1: On Using FPGAs to Simulate ASICs</a:t>
            </a:r>
            <a:endParaRPr/>
          </a:p>
        </p:txBody>
      </p:sp>
      <p:sp>
        <p:nvSpPr>
          <p:cNvPr id="197" name="Google Shape;197;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198" name="Google Shape;198;p44"/>
          <p:cNvSpPr txBox="1">
            <a:spLocks noGrp="1"/>
          </p:cNvSpPr>
          <p:nvPr>
            <p:ph type="subTitle" idx="1"/>
          </p:nvPr>
        </p:nvSpPr>
        <p:spPr>
          <a:xfrm>
            <a:off x="468625" y="3161388"/>
            <a:ext cx="8302842" cy="6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 introduction to </a:t>
            </a:r>
            <a:r>
              <a:rPr lang="en-US" dirty="0" err="1"/>
              <a:t>FireSim</a:t>
            </a:r>
            <a:r>
              <a:rPr lang="en-US" dirty="0"/>
              <a:t>, FASED’s simulation environment</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8"/>
          <p:cNvSpPr txBox="1">
            <a:spLocks noGrp="1"/>
          </p:cNvSpPr>
          <p:nvPr>
            <p:ph type="ctrTitle"/>
          </p:nvPr>
        </p:nvSpPr>
        <p:spPr>
          <a:xfrm>
            <a:off x="510450" y="41775"/>
            <a:ext cx="8123100" cy="302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Timing Models </a:t>
            </a:r>
            <a:endParaRPr/>
          </a:p>
        </p:txBody>
      </p:sp>
      <p:sp>
        <p:nvSpPr>
          <p:cNvPr id="371" name="Google Shape;371;p58"/>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DDR3 Timing Models </a:t>
            </a:r>
            <a:endParaRPr/>
          </a:p>
          <a:p>
            <a:pPr marL="0" lvl="0" indent="0" algn="l" rtl="0">
              <a:spcBef>
                <a:spcPts val="0"/>
              </a:spcBef>
              <a:spcAft>
                <a:spcPts val="0"/>
              </a:spcAft>
              <a:buNone/>
            </a:pPr>
            <a:endParaRPr/>
          </a:p>
        </p:txBody>
      </p:sp>
      <p:sp>
        <p:nvSpPr>
          <p:cNvPr id="379" name="Google Shape;379;p59"/>
          <p:cNvSpPr txBox="1">
            <a:spLocks noGrp="1"/>
          </p:cNvSpPr>
          <p:nvPr>
            <p:ph type="body" idx="1"/>
          </p:nvPr>
        </p:nvSpPr>
        <p:spPr>
          <a:xfrm>
            <a:off x="196025" y="1115300"/>
            <a:ext cx="8520600" cy="34164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Tx/>
              <a:buNone/>
            </a:pPr>
            <a:r>
              <a:rPr lang="en-US" dirty="0">
                <a:solidFill>
                  <a:schemeClr val="tx1"/>
                </a:solidFill>
              </a:rPr>
              <a:t>FASED has two types of DRAM timing models: </a:t>
            </a:r>
            <a:endParaRPr dirty="0">
              <a:solidFill>
                <a:schemeClr val="tx1"/>
              </a:solidFill>
            </a:endParaRPr>
          </a:p>
          <a:p>
            <a:pPr marL="457200" marR="0" lvl="0" indent="-342900" algn="l" rtl="0">
              <a:lnSpc>
                <a:spcPct val="115000"/>
              </a:lnSpc>
              <a:spcBef>
                <a:spcPts val="1600"/>
              </a:spcBef>
              <a:spcAft>
                <a:spcPts val="0"/>
              </a:spcAft>
              <a:buClrTx/>
              <a:buSzPts val="1800"/>
              <a:buChar char="●"/>
            </a:pPr>
            <a:r>
              <a:rPr lang="en-US" dirty="0">
                <a:solidFill>
                  <a:schemeClr val="tx1"/>
                </a:solidFill>
              </a:rPr>
              <a:t>First come, first served (FCFS)</a:t>
            </a:r>
            <a:endParaRPr dirty="0">
              <a:solidFill>
                <a:schemeClr val="tx1"/>
              </a:solidFill>
            </a:endParaRPr>
          </a:p>
          <a:p>
            <a:pPr marL="457200" marR="0" lvl="0" indent="-342900" algn="l" rtl="0">
              <a:lnSpc>
                <a:spcPct val="115000"/>
              </a:lnSpc>
              <a:spcBef>
                <a:spcPts val="0"/>
              </a:spcBef>
              <a:spcAft>
                <a:spcPts val="0"/>
              </a:spcAft>
              <a:buClrTx/>
              <a:buSzPts val="1800"/>
              <a:buChar char="●"/>
            </a:pPr>
            <a:r>
              <a:rPr lang="en-US" dirty="0">
                <a:solidFill>
                  <a:schemeClr val="tx1"/>
                </a:solidFill>
              </a:rPr>
              <a:t>First-ready FCFS</a:t>
            </a:r>
            <a:r>
              <a:rPr lang="en-US" baseline="30000" dirty="0">
                <a:solidFill>
                  <a:schemeClr val="tx1"/>
                </a:solidFill>
              </a:rPr>
              <a:t>1</a:t>
            </a:r>
            <a:r>
              <a:rPr lang="en-US" dirty="0">
                <a:solidFill>
                  <a:schemeClr val="tx1"/>
                </a:solidFill>
              </a:rPr>
              <a:t> </a:t>
            </a:r>
            <a:endParaRPr dirty="0">
              <a:solidFill>
                <a:schemeClr val="tx1"/>
              </a:solidFill>
            </a:endParaRPr>
          </a:p>
          <a:p>
            <a:pPr marL="0" marR="0" lvl="0" indent="0" algn="l" rtl="0">
              <a:lnSpc>
                <a:spcPct val="115000"/>
              </a:lnSpc>
              <a:spcBef>
                <a:spcPts val="1600"/>
              </a:spcBef>
              <a:spcAft>
                <a:spcPts val="0"/>
              </a:spcAft>
              <a:buClrTx/>
              <a:buNone/>
            </a:pPr>
            <a:r>
              <a:rPr lang="en-US" dirty="0">
                <a:solidFill>
                  <a:schemeClr val="tx1"/>
                </a:solidFill>
              </a:rPr>
              <a:t>Shared run-time configuration parameters:</a:t>
            </a:r>
            <a:endParaRPr dirty="0">
              <a:solidFill>
                <a:schemeClr val="tx1"/>
              </a:solidFill>
            </a:endParaRPr>
          </a:p>
          <a:p>
            <a:pPr marL="457200" marR="0" lvl="0" indent="-342900" algn="l" rtl="0">
              <a:lnSpc>
                <a:spcPct val="115000"/>
              </a:lnSpc>
              <a:spcBef>
                <a:spcPts val="1600"/>
              </a:spcBef>
              <a:spcAft>
                <a:spcPts val="0"/>
              </a:spcAft>
              <a:buClrTx/>
              <a:buSzPts val="1800"/>
              <a:buChar char="●"/>
            </a:pPr>
            <a:r>
              <a:rPr lang="en-US" dirty="0">
                <a:solidFill>
                  <a:schemeClr val="tx1"/>
                </a:solidFill>
              </a:rPr>
              <a:t>memory organization</a:t>
            </a:r>
            <a:endParaRPr dirty="0">
              <a:solidFill>
                <a:schemeClr val="tx1"/>
              </a:solidFill>
            </a:endParaRPr>
          </a:p>
          <a:p>
            <a:pPr marL="457200" marR="0" lvl="0" indent="-342900" algn="l" rtl="0">
              <a:lnSpc>
                <a:spcPct val="115000"/>
              </a:lnSpc>
              <a:spcBef>
                <a:spcPts val="0"/>
              </a:spcBef>
              <a:spcAft>
                <a:spcPts val="0"/>
              </a:spcAft>
              <a:buClrTx/>
              <a:buSzPts val="1800"/>
              <a:buChar char="●"/>
            </a:pPr>
            <a:r>
              <a:rPr lang="en-US" dirty="0">
                <a:solidFill>
                  <a:schemeClr val="tx1"/>
                </a:solidFill>
              </a:rPr>
              <a:t>address assignment </a:t>
            </a:r>
            <a:endParaRPr dirty="0">
              <a:solidFill>
                <a:schemeClr val="tx1"/>
              </a:solidFill>
            </a:endParaRPr>
          </a:p>
          <a:p>
            <a:pPr marL="457200" marR="0" lvl="0" indent="-342900" algn="l" rtl="0">
              <a:lnSpc>
                <a:spcPct val="115000"/>
              </a:lnSpc>
              <a:spcBef>
                <a:spcPts val="0"/>
              </a:spcBef>
              <a:spcAft>
                <a:spcPts val="0"/>
              </a:spcAft>
              <a:buClrTx/>
              <a:buSzPts val="1800"/>
              <a:buChar char="●"/>
            </a:pPr>
            <a:r>
              <a:rPr lang="en-US" dirty="0">
                <a:solidFill>
                  <a:schemeClr val="tx1"/>
                </a:solidFill>
              </a:rPr>
              <a:t>page policy</a:t>
            </a:r>
            <a:endParaRPr dirty="0">
              <a:solidFill>
                <a:schemeClr val="tx1"/>
              </a:solidFill>
            </a:endParaRPr>
          </a:p>
          <a:p>
            <a:pPr marL="457200" marR="0" lvl="0" indent="-342900" algn="l" rtl="0">
              <a:lnSpc>
                <a:spcPct val="115000"/>
              </a:lnSpc>
              <a:spcBef>
                <a:spcPts val="0"/>
              </a:spcBef>
              <a:spcAft>
                <a:spcPts val="0"/>
              </a:spcAft>
              <a:buClrTx/>
              <a:buSzPts val="1800"/>
              <a:buChar char="●"/>
            </a:pPr>
            <a:r>
              <a:rPr lang="en-US" dirty="0">
                <a:solidFill>
                  <a:schemeClr val="tx1"/>
                </a:solidFill>
              </a:rPr>
              <a:t>DRAM timings</a:t>
            </a:r>
            <a:endParaRPr dirty="0">
              <a:solidFill>
                <a:schemeClr val="tx1"/>
              </a:solidFill>
            </a:endParaRPr>
          </a:p>
          <a:p>
            <a:pPr marL="0" marR="0" lvl="0" indent="0" algn="l" rtl="0">
              <a:lnSpc>
                <a:spcPct val="115000"/>
              </a:lnSpc>
              <a:spcBef>
                <a:spcPts val="1600"/>
              </a:spcBef>
              <a:spcAft>
                <a:spcPts val="0"/>
              </a:spcAft>
              <a:buClrTx/>
              <a:buNone/>
            </a:pPr>
            <a:r>
              <a:rPr lang="en-US" b="1" dirty="0">
                <a:solidFill>
                  <a:schemeClr val="tx1"/>
                </a:solidFill>
              </a:rPr>
              <a:t>Model fidelity comparable to DRAMSim2 (just missing power down modes)</a:t>
            </a:r>
            <a:endParaRPr dirty="0">
              <a:solidFill>
                <a:schemeClr val="tx1"/>
              </a:solidFill>
            </a:endParaRPr>
          </a:p>
        </p:txBody>
      </p:sp>
      <p:sp>
        <p:nvSpPr>
          <p:cNvPr id="380" name="Google Shape;380;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US"/>
              <a:t>21</a:t>
            </a:fld>
            <a:endParaRPr/>
          </a:p>
        </p:txBody>
      </p:sp>
      <p:sp>
        <p:nvSpPr>
          <p:cNvPr id="5" name="Google Shape;347;p55">
            <a:extLst>
              <a:ext uri="{FF2B5EF4-FFF2-40B4-BE49-F238E27FC236}">
                <a16:creationId xmlns:a16="http://schemas.microsoft.com/office/drawing/2014/main" id="{3886B86D-DDED-884B-AC54-F80FD7F7BA58}"/>
              </a:ext>
            </a:extLst>
          </p:cNvPr>
          <p:cNvSpPr txBox="1">
            <a:spLocks/>
          </p:cNvSpPr>
          <p:nvPr/>
        </p:nvSpPr>
        <p:spPr>
          <a:xfrm>
            <a:off x="0" y="4734671"/>
            <a:ext cx="5462299" cy="2029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3"/>
              </a:buClr>
              <a:buSzPts val="1800"/>
              <a:buFont typeface="Proxima Nova"/>
              <a:buAutoNum type="arabicParenR"/>
              <a:defRPr sz="1800" b="0" i="0" u="none" strike="noStrike" cap="none">
                <a:solidFill>
                  <a:schemeClr val="accent3"/>
                </a:solidFill>
                <a:latin typeface="Proxima Nova"/>
                <a:ea typeface="Proxima Nova"/>
                <a:cs typeface="Proxima Nova"/>
                <a:sym typeface="Proxima Nova"/>
              </a:defRPr>
            </a:lvl1pPr>
            <a:lvl2pPr marL="914400" marR="0" lvl="1" indent="-317500" algn="l" rtl="0">
              <a:lnSpc>
                <a:spcPct val="115000"/>
              </a:lnSpc>
              <a:spcBef>
                <a:spcPts val="1600"/>
              </a:spcBef>
              <a:spcAft>
                <a:spcPts val="0"/>
              </a:spcAft>
              <a:buClr>
                <a:schemeClr val="accent3"/>
              </a:buClr>
              <a:buSzPts val="1400"/>
              <a:buFont typeface="Proxima Nova"/>
              <a:buAutoNum type="alphaLcParenR"/>
              <a:defRPr sz="1400" b="0" i="0" u="none" strike="noStrike" cap="none">
                <a:solidFill>
                  <a:schemeClr val="accent3"/>
                </a:solidFill>
                <a:latin typeface="Proxima Nova"/>
                <a:ea typeface="Proxima Nova"/>
                <a:cs typeface="Proxima Nova"/>
                <a:sym typeface="Proxima Nova"/>
              </a:defRPr>
            </a:lvl2pPr>
            <a:lvl3pPr marL="1371600" marR="0" lvl="2" indent="-317500" algn="l" rtl="0">
              <a:lnSpc>
                <a:spcPct val="115000"/>
              </a:lnSpc>
              <a:spcBef>
                <a:spcPts val="1600"/>
              </a:spcBef>
              <a:spcAft>
                <a:spcPts val="0"/>
              </a:spcAft>
              <a:buClr>
                <a:schemeClr val="accent3"/>
              </a:buClr>
              <a:buSzPts val="1400"/>
              <a:buFont typeface="Proxima Nova"/>
              <a:buAutoNum type="romanLcParenR"/>
              <a:defRPr sz="1400" b="0" i="0" u="none" strike="noStrike" cap="none">
                <a:solidFill>
                  <a:schemeClr val="accent3"/>
                </a:solidFill>
                <a:latin typeface="Proxima Nova"/>
                <a:ea typeface="Proxima Nova"/>
                <a:cs typeface="Proxima Nova"/>
                <a:sym typeface="Proxima Nova"/>
              </a:defRPr>
            </a:lvl3pPr>
            <a:lvl4pPr marL="1828800" marR="0" lvl="3" indent="-317500" algn="l" rtl="0">
              <a:lnSpc>
                <a:spcPct val="115000"/>
              </a:lnSpc>
              <a:spcBef>
                <a:spcPts val="1600"/>
              </a:spcBef>
              <a:spcAft>
                <a:spcPts val="0"/>
              </a:spcAft>
              <a:buClr>
                <a:schemeClr val="accent3"/>
              </a:buClr>
              <a:buSzPts val="1400"/>
              <a:buFont typeface="Proxima Nova"/>
              <a:buAutoNum type="arabicParenBoth"/>
              <a:defRPr sz="1400" b="0" i="0" u="none" strike="noStrike" cap="none">
                <a:solidFill>
                  <a:schemeClr val="accent3"/>
                </a:solidFill>
                <a:latin typeface="Proxima Nova"/>
                <a:ea typeface="Proxima Nova"/>
                <a:cs typeface="Proxima Nova"/>
                <a:sym typeface="Proxima Nova"/>
              </a:defRPr>
            </a:lvl4pPr>
            <a:lvl5pPr marL="2286000" marR="0" lvl="4" indent="-317500" algn="l" rtl="0">
              <a:lnSpc>
                <a:spcPct val="115000"/>
              </a:lnSpc>
              <a:spcBef>
                <a:spcPts val="1600"/>
              </a:spcBef>
              <a:spcAft>
                <a:spcPts val="0"/>
              </a:spcAft>
              <a:buClr>
                <a:schemeClr val="accent3"/>
              </a:buClr>
              <a:buSzPts val="1400"/>
              <a:buFont typeface="Proxima Nova"/>
              <a:buAutoNum type="alphaLcParenBoth"/>
              <a:defRPr sz="1400" b="0" i="0" u="none" strike="noStrike" cap="none">
                <a:solidFill>
                  <a:schemeClr val="accent3"/>
                </a:solidFill>
                <a:latin typeface="Proxima Nova"/>
                <a:ea typeface="Proxima Nova"/>
                <a:cs typeface="Proxima Nova"/>
                <a:sym typeface="Proxima Nova"/>
              </a:defRPr>
            </a:lvl5pPr>
            <a:lvl6pPr marL="2743200" marR="0" lvl="5" indent="-317500" algn="l" rtl="0">
              <a:lnSpc>
                <a:spcPct val="115000"/>
              </a:lnSpc>
              <a:spcBef>
                <a:spcPts val="1600"/>
              </a:spcBef>
              <a:spcAft>
                <a:spcPts val="0"/>
              </a:spcAft>
              <a:buClr>
                <a:schemeClr val="accent3"/>
              </a:buClr>
              <a:buSzPts val="1400"/>
              <a:buFont typeface="Proxima Nova"/>
              <a:buAutoNum type="romanLcParenBoth"/>
              <a:defRPr sz="1400" b="0" i="0" u="none" strike="noStrike" cap="none">
                <a:solidFill>
                  <a:schemeClr val="accent3"/>
                </a:solidFill>
                <a:latin typeface="Proxima Nova"/>
                <a:ea typeface="Proxima Nova"/>
                <a:cs typeface="Proxima Nova"/>
                <a:sym typeface="Proxima Nova"/>
              </a:defRPr>
            </a:lvl6pPr>
            <a:lvl7pPr marL="3200400" marR="0" lvl="6" indent="-317500" algn="l" rtl="0">
              <a:lnSpc>
                <a:spcPct val="115000"/>
              </a:lnSpc>
              <a:spcBef>
                <a:spcPts val="1600"/>
              </a:spcBef>
              <a:spcAft>
                <a:spcPts val="0"/>
              </a:spcAft>
              <a:buClr>
                <a:schemeClr val="accent3"/>
              </a:buClr>
              <a:buSzPts val="1400"/>
              <a:buFont typeface="Proxima Nova"/>
              <a:buAutoNum type="arabicPeriod"/>
              <a:defRPr sz="1400" b="0" i="0" u="none" strike="noStrike" cap="none">
                <a:solidFill>
                  <a:schemeClr val="accent3"/>
                </a:solidFill>
                <a:latin typeface="Proxima Nova"/>
                <a:ea typeface="Proxima Nova"/>
                <a:cs typeface="Proxima Nova"/>
                <a:sym typeface="Proxima Nova"/>
              </a:defRPr>
            </a:lvl7pPr>
            <a:lvl8pPr marL="3657600" marR="0" lvl="7" indent="-317500" algn="l" rtl="0">
              <a:lnSpc>
                <a:spcPct val="115000"/>
              </a:lnSpc>
              <a:spcBef>
                <a:spcPts val="1600"/>
              </a:spcBef>
              <a:spcAft>
                <a:spcPts val="0"/>
              </a:spcAft>
              <a:buClr>
                <a:schemeClr val="accent3"/>
              </a:buClr>
              <a:buSzPts val="1400"/>
              <a:buFont typeface="Proxima Nova"/>
              <a:buAutoNum type="alphaLcPeriod"/>
              <a:defRPr sz="1400" b="0" i="0" u="none" strike="noStrike" cap="none">
                <a:solidFill>
                  <a:schemeClr val="accent3"/>
                </a:solidFill>
                <a:latin typeface="Proxima Nova"/>
                <a:ea typeface="Proxima Nova"/>
                <a:cs typeface="Proxima Nova"/>
                <a:sym typeface="Proxima Nova"/>
              </a:defRPr>
            </a:lvl8pPr>
            <a:lvl9pPr marL="4114800" marR="0" lvl="8" indent="-317500" algn="l" rtl="0">
              <a:lnSpc>
                <a:spcPct val="115000"/>
              </a:lnSpc>
              <a:spcBef>
                <a:spcPts val="1600"/>
              </a:spcBef>
              <a:spcAft>
                <a:spcPts val="1600"/>
              </a:spcAft>
              <a:buClr>
                <a:schemeClr val="accent3"/>
              </a:buClr>
              <a:buSzPts val="1400"/>
              <a:buFont typeface="Proxima Nova"/>
              <a:buAutoNum type="romanLcPeriod"/>
              <a:defRPr sz="1400" b="0" i="0" u="none" strike="noStrike" cap="none">
                <a:solidFill>
                  <a:schemeClr val="accent3"/>
                </a:solidFill>
                <a:latin typeface="Proxima Nova"/>
                <a:ea typeface="Proxima Nova"/>
                <a:cs typeface="Proxima Nova"/>
                <a:sym typeface="Proxima Nova"/>
              </a:defRPr>
            </a:lvl9pPr>
          </a:lstStyle>
          <a:p>
            <a:pPr marL="114300" indent="0">
              <a:buClrTx/>
              <a:buNone/>
            </a:pPr>
            <a:r>
              <a:rPr lang="en-US" sz="1400" baseline="30000" dirty="0">
                <a:solidFill>
                  <a:schemeClr val="tx1"/>
                </a:solidFill>
              </a:rPr>
              <a:t>1</a:t>
            </a:r>
            <a:r>
              <a:rPr lang="en-US" sz="1400" dirty="0">
                <a:solidFill>
                  <a:schemeClr val="tx1"/>
                </a:solidFill>
              </a:rPr>
              <a:t>Scott </a:t>
            </a:r>
            <a:r>
              <a:rPr lang="en-US" sz="1400" dirty="0" err="1">
                <a:solidFill>
                  <a:schemeClr val="tx1"/>
                </a:solidFill>
              </a:rPr>
              <a:t>Rixner</a:t>
            </a:r>
            <a:r>
              <a:rPr lang="en-US" sz="1400" dirty="0">
                <a:solidFill>
                  <a:schemeClr val="tx1"/>
                </a:solidFill>
              </a:rPr>
              <a:t> et al. </a:t>
            </a:r>
            <a:r>
              <a:rPr lang="en-US" sz="1400" i="1" dirty="0">
                <a:solidFill>
                  <a:schemeClr val="tx1"/>
                </a:solidFill>
              </a:rPr>
              <a:t>Memory Access Scheduling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9">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79">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9">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 grpId="0" uiExpand="1" build="p"/>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Composable Last-Level Cache Model</a:t>
            </a:r>
            <a:endParaRPr/>
          </a:p>
        </p:txBody>
      </p:sp>
      <p:sp>
        <p:nvSpPr>
          <p:cNvPr id="387" name="Google Shape;387;p60"/>
          <p:cNvSpPr txBox="1">
            <a:spLocks noGrp="1"/>
          </p:cNvSpPr>
          <p:nvPr>
            <p:ph type="body" idx="1"/>
          </p:nvPr>
        </p:nvSpPr>
        <p:spPr>
          <a:xfrm>
            <a:off x="196025" y="1115300"/>
            <a:ext cx="4841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tx1"/>
              </a:buClr>
              <a:buNone/>
            </a:pPr>
            <a:r>
              <a:rPr lang="en-US" dirty="0">
                <a:solidFill>
                  <a:schemeClr val="tx1"/>
                </a:solidFill>
              </a:rPr>
              <a:t>DRAM-side, writeback cache</a:t>
            </a:r>
            <a:endParaRPr dirty="0">
              <a:solidFill>
                <a:schemeClr val="tx1"/>
              </a:solidFill>
            </a:endParaRPr>
          </a:p>
          <a:p>
            <a:pPr marL="457200" lvl="0" indent="-342900" algn="l" rtl="0">
              <a:spcBef>
                <a:spcPts val="1600"/>
              </a:spcBef>
              <a:spcAft>
                <a:spcPts val="0"/>
              </a:spcAft>
              <a:buClr>
                <a:schemeClr val="tx1"/>
              </a:buClr>
              <a:buSzPts val="1800"/>
              <a:buChar char="●"/>
            </a:pPr>
            <a:r>
              <a:rPr lang="en-US" dirty="0">
                <a:solidFill>
                  <a:schemeClr val="tx1"/>
                </a:solidFill>
              </a:rPr>
              <a:t>models only tags, not data </a:t>
            </a:r>
            <a:endParaRPr dirty="0">
              <a:solidFill>
                <a:schemeClr val="tx1"/>
              </a:solidFill>
            </a:endParaRPr>
          </a:p>
          <a:p>
            <a:pPr marL="457200" lvl="0" indent="-342900" algn="l" rtl="0">
              <a:spcBef>
                <a:spcPts val="0"/>
              </a:spcBef>
              <a:spcAft>
                <a:spcPts val="0"/>
              </a:spcAft>
              <a:buClr>
                <a:schemeClr val="tx1"/>
              </a:buClr>
              <a:buSzPts val="1800"/>
              <a:buChar char="●"/>
            </a:pPr>
            <a:r>
              <a:rPr lang="en-US" dirty="0">
                <a:solidFill>
                  <a:schemeClr val="tx1"/>
                </a:solidFill>
              </a:rPr>
              <a:t>runtime configurable settings:</a:t>
            </a:r>
            <a:endParaRPr dirty="0">
              <a:solidFill>
                <a:schemeClr val="tx1"/>
              </a:solidFill>
            </a:endParaRPr>
          </a:p>
          <a:p>
            <a:pPr marL="914400" lvl="1" indent="-317500" algn="l" rtl="0">
              <a:spcBef>
                <a:spcPts val="0"/>
              </a:spcBef>
              <a:spcAft>
                <a:spcPts val="0"/>
              </a:spcAft>
              <a:buClr>
                <a:schemeClr val="tx1"/>
              </a:buClr>
              <a:buSzPts val="1400"/>
              <a:buChar char="○"/>
            </a:pPr>
            <a:r>
              <a:rPr lang="en-US" dirty="0">
                <a:solidFill>
                  <a:schemeClr val="tx1"/>
                </a:solidFill>
              </a:rPr>
              <a:t>block size</a:t>
            </a:r>
            <a:endParaRPr dirty="0">
              <a:solidFill>
                <a:schemeClr val="tx1"/>
              </a:solidFill>
            </a:endParaRPr>
          </a:p>
          <a:p>
            <a:pPr marL="914400" lvl="1" indent="-317500" algn="l" rtl="0">
              <a:spcBef>
                <a:spcPts val="0"/>
              </a:spcBef>
              <a:spcAft>
                <a:spcPts val="0"/>
              </a:spcAft>
              <a:buClr>
                <a:schemeClr val="tx1"/>
              </a:buClr>
              <a:buSzPts val="1400"/>
              <a:buChar char="○"/>
            </a:pPr>
            <a:r>
              <a:rPr lang="en-US" dirty="0">
                <a:solidFill>
                  <a:schemeClr val="tx1"/>
                </a:solidFill>
              </a:rPr>
              <a:t># sets, ways</a:t>
            </a:r>
            <a:endParaRPr dirty="0">
              <a:solidFill>
                <a:schemeClr val="tx1"/>
              </a:solidFill>
            </a:endParaRPr>
          </a:p>
          <a:p>
            <a:pPr marL="914400" lvl="1" indent="-317500" algn="l" rtl="0">
              <a:spcBef>
                <a:spcPts val="0"/>
              </a:spcBef>
              <a:spcAft>
                <a:spcPts val="0"/>
              </a:spcAft>
              <a:buClr>
                <a:schemeClr val="tx1"/>
              </a:buClr>
              <a:buSzPts val="1400"/>
              <a:buChar char="○"/>
            </a:pPr>
            <a:r>
              <a:rPr lang="en-US" dirty="0">
                <a:solidFill>
                  <a:schemeClr val="tx1"/>
                </a:solidFill>
              </a:rPr>
              <a:t># of MSHRs</a:t>
            </a:r>
            <a:endParaRPr dirty="0">
              <a:solidFill>
                <a:schemeClr val="tx1"/>
              </a:solidFill>
            </a:endParaRPr>
          </a:p>
          <a:p>
            <a:pPr marL="0" lvl="0" indent="0" algn="l" rtl="0">
              <a:spcBef>
                <a:spcPts val="1600"/>
              </a:spcBef>
              <a:spcAft>
                <a:spcPts val="0"/>
              </a:spcAft>
              <a:buClr>
                <a:schemeClr val="tx1"/>
              </a:buClr>
              <a:buNone/>
            </a:pPr>
            <a:r>
              <a:rPr lang="en-US" dirty="0">
                <a:solidFill>
                  <a:schemeClr val="tx1"/>
                </a:solidFill>
              </a:rPr>
              <a:t>Composable with any DRAM timing model</a:t>
            </a:r>
            <a:endParaRPr dirty="0">
              <a:solidFill>
                <a:schemeClr val="tx1"/>
              </a:solidFill>
            </a:endParaRPr>
          </a:p>
          <a:p>
            <a:pPr marL="457200" lvl="0" indent="-342900" algn="l" rtl="0">
              <a:spcBef>
                <a:spcPts val="1600"/>
              </a:spcBef>
              <a:spcAft>
                <a:spcPts val="0"/>
              </a:spcAft>
              <a:buClr>
                <a:schemeClr val="tx1"/>
              </a:buClr>
              <a:buSzPts val="1800"/>
              <a:buChar char="●"/>
            </a:pPr>
            <a:r>
              <a:rPr lang="en-US" dirty="0">
                <a:solidFill>
                  <a:schemeClr val="tx1"/>
                </a:solidFill>
              </a:rPr>
              <a:t>writeback and refill traffic accurately modeled</a:t>
            </a:r>
            <a:endParaRPr dirty="0">
              <a:solidFill>
                <a:schemeClr val="tx1"/>
              </a:solidFill>
            </a:endParaRPr>
          </a:p>
        </p:txBody>
      </p:sp>
      <p:sp>
        <p:nvSpPr>
          <p:cNvPr id="388" name="Google Shape;388;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US"/>
              <a:t>22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7">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 name="Picture 2">
            <a:extLst>
              <a:ext uri="{FF2B5EF4-FFF2-40B4-BE49-F238E27FC236}">
                <a16:creationId xmlns:a16="http://schemas.microsoft.com/office/drawing/2014/main" id="{FECF1CD6-333E-AE4E-9574-A4D6FD2A7284}"/>
              </a:ext>
            </a:extLst>
          </p:cNvPr>
          <p:cNvPicPr>
            <a:picLocks noChangeAspect="1"/>
          </p:cNvPicPr>
          <p:nvPr/>
        </p:nvPicPr>
        <p:blipFill>
          <a:blip r:embed="rId3"/>
          <a:stretch>
            <a:fillRect/>
          </a:stretch>
        </p:blipFill>
        <p:spPr>
          <a:xfrm>
            <a:off x="4340312" y="611800"/>
            <a:ext cx="4299124" cy="3226675"/>
          </a:xfrm>
          <a:prstGeom prst="rect">
            <a:avLst/>
          </a:prstGeom>
        </p:spPr>
      </p:pic>
      <p:sp>
        <p:nvSpPr>
          <p:cNvPr id="394" name="Google Shape;394;p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Validation</a:t>
            </a:r>
            <a:endParaRPr dirty="0"/>
          </a:p>
          <a:p>
            <a:pPr marL="0" lvl="0" indent="0" algn="l" rtl="0">
              <a:spcBef>
                <a:spcPts val="0"/>
              </a:spcBef>
              <a:spcAft>
                <a:spcPts val="0"/>
              </a:spcAft>
              <a:buNone/>
            </a:pPr>
            <a:endParaRPr dirty="0"/>
          </a:p>
        </p:txBody>
      </p:sp>
      <p:sp>
        <p:nvSpPr>
          <p:cNvPr id="395" name="Google Shape;395;p61"/>
          <p:cNvSpPr txBox="1">
            <a:spLocks noGrp="1"/>
          </p:cNvSpPr>
          <p:nvPr>
            <p:ph type="body" idx="1"/>
          </p:nvPr>
        </p:nvSpPr>
        <p:spPr>
          <a:xfrm>
            <a:off x="196025" y="1115300"/>
            <a:ext cx="8520600" cy="34164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Tx/>
              <a:buNone/>
            </a:pPr>
            <a:r>
              <a:rPr lang="en-US" dirty="0">
                <a:solidFill>
                  <a:schemeClr val="tx1"/>
                </a:solidFill>
              </a:rPr>
              <a:t>For LLC and generic timing models:</a:t>
            </a:r>
            <a:endParaRPr dirty="0">
              <a:solidFill>
                <a:schemeClr val="tx1"/>
              </a:solidFill>
            </a:endParaRPr>
          </a:p>
          <a:p>
            <a:pPr marL="457200" marR="0" lvl="0" indent="-342900" algn="l" rtl="0">
              <a:lnSpc>
                <a:spcPct val="115000"/>
              </a:lnSpc>
              <a:spcBef>
                <a:spcPts val="1600"/>
              </a:spcBef>
              <a:spcAft>
                <a:spcPts val="0"/>
              </a:spcAft>
              <a:buClrTx/>
              <a:buSzPts val="1800"/>
              <a:buChar char="●"/>
            </a:pPr>
            <a:r>
              <a:rPr lang="en-US" dirty="0">
                <a:solidFill>
                  <a:schemeClr val="tx1"/>
                </a:solidFill>
              </a:rPr>
              <a:t>Wrote golden models</a:t>
            </a:r>
            <a:endParaRPr dirty="0">
              <a:solidFill>
                <a:schemeClr val="tx1"/>
              </a:solidFill>
            </a:endParaRPr>
          </a:p>
          <a:p>
            <a:pPr marL="457200" marR="0" lvl="0" indent="-342900" algn="l" rtl="0">
              <a:lnSpc>
                <a:spcPct val="115000"/>
              </a:lnSpc>
              <a:spcBef>
                <a:spcPts val="0"/>
              </a:spcBef>
              <a:spcAft>
                <a:spcPts val="0"/>
              </a:spcAft>
              <a:buClrTx/>
              <a:buSzPts val="1800"/>
              <a:buChar char="●"/>
            </a:pPr>
            <a:r>
              <a:rPr lang="en-US" dirty="0">
                <a:solidFill>
                  <a:schemeClr val="tx1"/>
                </a:solidFill>
              </a:rPr>
              <a:t>Used synthetic stimulus generators</a:t>
            </a:r>
          </a:p>
          <a:p>
            <a:pPr lvl="0">
              <a:buClrTx/>
              <a:buChar char="●"/>
            </a:pPr>
            <a:r>
              <a:rPr lang="en-US" dirty="0">
                <a:solidFill>
                  <a:schemeClr val="tx1"/>
                </a:solidFill>
              </a:rPr>
              <a:t>Ran core-side validation tests</a:t>
            </a:r>
            <a:r>
              <a:rPr lang="en-US" baseline="30000" dirty="0">
                <a:solidFill>
                  <a:schemeClr val="tx1"/>
                </a:solidFill>
              </a:rPr>
              <a:t>1</a:t>
            </a:r>
            <a:endParaRPr dirty="0">
              <a:solidFill>
                <a:schemeClr val="tx1"/>
              </a:solidFill>
            </a:endParaRPr>
          </a:p>
          <a:p>
            <a:pPr marL="0" marR="0" lvl="0" indent="0" algn="l" rtl="0">
              <a:lnSpc>
                <a:spcPct val="115000"/>
              </a:lnSpc>
              <a:spcBef>
                <a:spcPts val="1600"/>
              </a:spcBef>
              <a:spcAft>
                <a:spcPts val="0"/>
              </a:spcAft>
              <a:buClrTx/>
              <a:buNone/>
            </a:pPr>
            <a:r>
              <a:rPr lang="en-US" dirty="0">
                <a:solidFill>
                  <a:schemeClr val="tx1"/>
                </a:solidFill>
              </a:rPr>
              <a:t>For DDR3 models: </a:t>
            </a:r>
            <a:endParaRPr dirty="0">
              <a:solidFill>
                <a:schemeClr val="tx1"/>
              </a:solidFill>
            </a:endParaRPr>
          </a:p>
          <a:p>
            <a:pPr marL="457200" marR="0" lvl="0" indent="-342900" algn="l" rtl="0">
              <a:lnSpc>
                <a:spcPct val="115000"/>
              </a:lnSpc>
              <a:spcBef>
                <a:spcPts val="1600"/>
              </a:spcBef>
              <a:spcAft>
                <a:spcPts val="0"/>
              </a:spcAft>
              <a:buClrTx/>
              <a:buSzPts val="1800"/>
              <a:buChar char="●"/>
            </a:pPr>
            <a:r>
              <a:rPr lang="en-US" dirty="0">
                <a:solidFill>
                  <a:schemeClr val="tx1"/>
                </a:solidFill>
              </a:rPr>
              <a:t>In RTL simulation, emit DRAM command trace</a:t>
            </a:r>
            <a:endParaRPr dirty="0">
              <a:solidFill>
                <a:schemeClr val="tx1"/>
              </a:solidFill>
            </a:endParaRPr>
          </a:p>
          <a:p>
            <a:pPr marL="457200" marR="0" lvl="0" indent="-342900" algn="l" rtl="0">
              <a:lnSpc>
                <a:spcPct val="115000"/>
              </a:lnSpc>
              <a:spcBef>
                <a:spcPts val="0"/>
              </a:spcBef>
              <a:spcAft>
                <a:spcPts val="0"/>
              </a:spcAft>
              <a:buClrTx/>
              <a:buSzPts val="1800"/>
              <a:buChar char="●"/>
            </a:pPr>
            <a:r>
              <a:rPr lang="en-US" dirty="0">
                <a:solidFill>
                  <a:schemeClr val="tx1"/>
                </a:solidFill>
              </a:rPr>
              <a:t>Pass DRAM command trace to Micron DDR3 model </a:t>
            </a:r>
            <a:endParaRPr dirty="0">
              <a:solidFill>
                <a:schemeClr val="tx1"/>
              </a:solidFill>
            </a:endParaRPr>
          </a:p>
          <a:p>
            <a:pPr marL="0" marR="0" lvl="0" indent="0" algn="l" rtl="0">
              <a:lnSpc>
                <a:spcPct val="115000"/>
              </a:lnSpc>
              <a:spcBef>
                <a:spcPts val="1600"/>
              </a:spcBef>
              <a:spcAft>
                <a:spcPts val="0"/>
              </a:spcAft>
              <a:buClrTx/>
              <a:buNone/>
            </a:pPr>
            <a:r>
              <a:rPr lang="en-US" b="1" dirty="0">
                <a:solidFill>
                  <a:schemeClr val="tx1"/>
                </a:solidFill>
              </a:rPr>
              <a:t>Same approach used by all academic SW cycle-accurate DRAM simulators.</a:t>
            </a:r>
            <a:endParaRPr b="1" dirty="0">
              <a:solidFill>
                <a:schemeClr val="tx1"/>
              </a:solidFill>
            </a:endParaRPr>
          </a:p>
        </p:txBody>
      </p:sp>
      <p:sp>
        <p:nvSpPr>
          <p:cNvPr id="396" name="Google Shape;396;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US"/>
              <a:t>23</a:t>
            </a:fld>
            <a:endParaRPr/>
          </a:p>
        </p:txBody>
      </p:sp>
      <p:sp>
        <p:nvSpPr>
          <p:cNvPr id="7" name="Google Shape;347;p55">
            <a:extLst>
              <a:ext uri="{FF2B5EF4-FFF2-40B4-BE49-F238E27FC236}">
                <a16:creationId xmlns:a16="http://schemas.microsoft.com/office/drawing/2014/main" id="{8DC8FBF0-6E20-BB42-9C1C-0BD01A29693B}"/>
              </a:ext>
            </a:extLst>
          </p:cNvPr>
          <p:cNvSpPr txBox="1">
            <a:spLocks/>
          </p:cNvSpPr>
          <p:nvPr/>
        </p:nvSpPr>
        <p:spPr>
          <a:xfrm>
            <a:off x="0" y="4734671"/>
            <a:ext cx="5462299" cy="3221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3"/>
              </a:buClr>
              <a:buSzPts val="1800"/>
              <a:buFont typeface="Proxima Nova"/>
              <a:buAutoNum type="arabicParenR"/>
              <a:defRPr sz="1800" b="0" i="0" u="none" strike="noStrike" cap="none">
                <a:solidFill>
                  <a:schemeClr val="accent3"/>
                </a:solidFill>
                <a:latin typeface="Proxima Nova"/>
                <a:ea typeface="Proxima Nova"/>
                <a:cs typeface="Proxima Nova"/>
                <a:sym typeface="Proxima Nova"/>
              </a:defRPr>
            </a:lvl1pPr>
            <a:lvl2pPr marL="914400" marR="0" lvl="1" indent="-317500" algn="l" rtl="0">
              <a:lnSpc>
                <a:spcPct val="115000"/>
              </a:lnSpc>
              <a:spcBef>
                <a:spcPts val="1600"/>
              </a:spcBef>
              <a:spcAft>
                <a:spcPts val="0"/>
              </a:spcAft>
              <a:buClr>
                <a:schemeClr val="accent3"/>
              </a:buClr>
              <a:buSzPts val="1400"/>
              <a:buFont typeface="Proxima Nova"/>
              <a:buAutoNum type="alphaLcParenR"/>
              <a:defRPr sz="1400" b="0" i="0" u="none" strike="noStrike" cap="none">
                <a:solidFill>
                  <a:schemeClr val="accent3"/>
                </a:solidFill>
                <a:latin typeface="Proxima Nova"/>
                <a:ea typeface="Proxima Nova"/>
                <a:cs typeface="Proxima Nova"/>
                <a:sym typeface="Proxima Nova"/>
              </a:defRPr>
            </a:lvl2pPr>
            <a:lvl3pPr marL="1371600" marR="0" lvl="2" indent="-317500" algn="l" rtl="0">
              <a:lnSpc>
                <a:spcPct val="115000"/>
              </a:lnSpc>
              <a:spcBef>
                <a:spcPts val="1600"/>
              </a:spcBef>
              <a:spcAft>
                <a:spcPts val="0"/>
              </a:spcAft>
              <a:buClr>
                <a:schemeClr val="accent3"/>
              </a:buClr>
              <a:buSzPts val="1400"/>
              <a:buFont typeface="Proxima Nova"/>
              <a:buAutoNum type="romanLcParenR"/>
              <a:defRPr sz="1400" b="0" i="0" u="none" strike="noStrike" cap="none">
                <a:solidFill>
                  <a:schemeClr val="accent3"/>
                </a:solidFill>
                <a:latin typeface="Proxima Nova"/>
                <a:ea typeface="Proxima Nova"/>
                <a:cs typeface="Proxima Nova"/>
                <a:sym typeface="Proxima Nova"/>
              </a:defRPr>
            </a:lvl3pPr>
            <a:lvl4pPr marL="1828800" marR="0" lvl="3" indent="-317500" algn="l" rtl="0">
              <a:lnSpc>
                <a:spcPct val="115000"/>
              </a:lnSpc>
              <a:spcBef>
                <a:spcPts val="1600"/>
              </a:spcBef>
              <a:spcAft>
                <a:spcPts val="0"/>
              </a:spcAft>
              <a:buClr>
                <a:schemeClr val="accent3"/>
              </a:buClr>
              <a:buSzPts val="1400"/>
              <a:buFont typeface="Proxima Nova"/>
              <a:buAutoNum type="arabicParenBoth"/>
              <a:defRPr sz="1400" b="0" i="0" u="none" strike="noStrike" cap="none">
                <a:solidFill>
                  <a:schemeClr val="accent3"/>
                </a:solidFill>
                <a:latin typeface="Proxima Nova"/>
                <a:ea typeface="Proxima Nova"/>
                <a:cs typeface="Proxima Nova"/>
                <a:sym typeface="Proxima Nova"/>
              </a:defRPr>
            </a:lvl4pPr>
            <a:lvl5pPr marL="2286000" marR="0" lvl="4" indent="-317500" algn="l" rtl="0">
              <a:lnSpc>
                <a:spcPct val="115000"/>
              </a:lnSpc>
              <a:spcBef>
                <a:spcPts val="1600"/>
              </a:spcBef>
              <a:spcAft>
                <a:spcPts val="0"/>
              </a:spcAft>
              <a:buClr>
                <a:schemeClr val="accent3"/>
              </a:buClr>
              <a:buSzPts val="1400"/>
              <a:buFont typeface="Proxima Nova"/>
              <a:buAutoNum type="alphaLcParenBoth"/>
              <a:defRPr sz="1400" b="0" i="0" u="none" strike="noStrike" cap="none">
                <a:solidFill>
                  <a:schemeClr val="accent3"/>
                </a:solidFill>
                <a:latin typeface="Proxima Nova"/>
                <a:ea typeface="Proxima Nova"/>
                <a:cs typeface="Proxima Nova"/>
                <a:sym typeface="Proxima Nova"/>
              </a:defRPr>
            </a:lvl5pPr>
            <a:lvl6pPr marL="2743200" marR="0" lvl="5" indent="-317500" algn="l" rtl="0">
              <a:lnSpc>
                <a:spcPct val="115000"/>
              </a:lnSpc>
              <a:spcBef>
                <a:spcPts val="1600"/>
              </a:spcBef>
              <a:spcAft>
                <a:spcPts val="0"/>
              </a:spcAft>
              <a:buClr>
                <a:schemeClr val="accent3"/>
              </a:buClr>
              <a:buSzPts val="1400"/>
              <a:buFont typeface="Proxima Nova"/>
              <a:buAutoNum type="romanLcParenBoth"/>
              <a:defRPr sz="1400" b="0" i="0" u="none" strike="noStrike" cap="none">
                <a:solidFill>
                  <a:schemeClr val="accent3"/>
                </a:solidFill>
                <a:latin typeface="Proxima Nova"/>
                <a:ea typeface="Proxima Nova"/>
                <a:cs typeface="Proxima Nova"/>
                <a:sym typeface="Proxima Nova"/>
              </a:defRPr>
            </a:lvl6pPr>
            <a:lvl7pPr marL="3200400" marR="0" lvl="6" indent="-317500" algn="l" rtl="0">
              <a:lnSpc>
                <a:spcPct val="115000"/>
              </a:lnSpc>
              <a:spcBef>
                <a:spcPts val="1600"/>
              </a:spcBef>
              <a:spcAft>
                <a:spcPts val="0"/>
              </a:spcAft>
              <a:buClr>
                <a:schemeClr val="accent3"/>
              </a:buClr>
              <a:buSzPts val="1400"/>
              <a:buFont typeface="Proxima Nova"/>
              <a:buAutoNum type="arabicPeriod"/>
              <a:defRPr sz="1400" b="0" i="0" u="none" strike="noStrike" cap="none">
                <a:solidFill>
                  <a:schemeClr val="accent3"/>
                </a:solidFill>
                <a:latin typeface="Proxima Nova"/>
                <a:ea typeface="Proxima Nova"/>
                <a:cs typeface="Proxima Nova"/>
                <a:sym typeface="Proxima Nova"/>
              </a:defRPr>
            </a:lvl7pPr>
            <a:lvl8pPr marL="3657600" marR="0" lvl="7" indent="-317500" algn="l" rtl="0">
              <a:lnSpc>
                <a:spcPct val="115000"/>
              </a:lnSpc>
              <a:spcBef>
                <a:spcPts val="1600"/>
              </a:spcBef>
              <a:spcAft>
                <a:spcPts val="0"/>
              </a:spcAft>
              <a:buClr>
                <a:schemeClr val="accent3"/>
              </a:buClr>
              <a:buSzPts val="1400"/>
              <a:buFont typeface="Proxima Nova"/>
              <a:buAutoNum type="alphaLcPeriod"/>
              <a:defRPr sz="1400" b="0" i="0" u="none" strike="noStrike" cap="none">
                <a:solidFill>
                  <a:schemeClr val="accent3"/>
                </a:solidFill>
                <a:latin typeface="Proxima Nova"/>
                <a:ea typeface="Proxima Nova"/>
                <a:cs typeface="Proxima Nova"/>
                <a:sym typeface="Proxima Nova"/>
              </a:defRPr>
            </a:lvl8pPr>
            <a:lvl9pPr marL="4114800" marR="0" lvl="8" indent="-317500" algn="l" rtl="0">
              <a:lnSpc>
                <a:spcPct val="115000"/>
              </a:lnSpc>
              <a:spcBef>
                <a:spcPts val="1600"/>
              </a:spcBef>
              <a:spcAft>
                <a:spcPts val="1600"/>
              </a:spcAft>
              <a:buClr>
                <a:schemeClr val="accent3"/>
              </a:buClr>
              <a:buSzPts val="1400"/>
              <a:buFont typeface="Proxima Nova"/>
              <a:buAutoNum type="romanLcPeriod"/>
              <a:defRPr sz="1400" b="0" i="0" u="none" strike="noStrike" cap="none">
                <a:solidFill>
                  <a:schemeClr val="accent3"/>
                </a:solidFill>
                <a:latin typeface="Proxima Nova"/>
                <a:ea typeface="Proxima Nova"/>
                <a:cs typeface="Proxima Nova"/>
                <a:sym typeface="Proxima Nova"/>
              </a:defRPr>
            </a:lvl9pPr>
          </a:lstStyle>
          <a:p>
            <a:pPr marL="114300" indent="0">
              <a:buClrTx/>
              <a:buNone/>
            </a:pPr>
            <a:r>
              <a:rPr lang="en-US" sz="1400" baseline="30000" dirty="0">
                <a:solidFill>
                  <a:schemeClr val="tx1"/>
                </a:solidFill>
              </a:rPr>
              <a:t>1</a:t>
            </a:r>
            <a:r>
              <a:rPr lang="en-US" sz="1400" dirty="0">
                <a:solidFill>
                  <a:schemeClr val="tx1"/>
                </a:solidFill>
              </a:rPr>
              <a:t>CCBench, https://</a:t>
            </a:r>
            <a:r>
              <a:rPr lang="en-US" sz="1400" dirty="0" err="1">
                <a:solidFill>
                  <a:schemeClr val="tx1"/>
                </a:solidFill>
              </a:rPr>
              <a:t>github.com</a:t>
            </a:r>
            <a:r>
              <a:rPr lang="en-US" sz="1400" dirty="0">
                <a:solidFill>
                  <a:schemeClr val="tx1"/>
                </a:solidFill>
              </a:rPr>
              <a:t>/</a:t>
            </a:r>
            <a:r>
              <a:rPr lang="en-US" sz="1400" dirty="0" err="1">
                <a:solidFill>
                  <a:schemeClr val="tx1"/>
                </a:solidFill>
              </a:rPr>
              <a:t>ucb</a:t>
            </a:r>
            <a:r>
              <a:rPr lang="en-US" sz="1400" dirty="0">
                <a:solidFill>
                  <a:schemeClr val="tx1"/>
                </a:solidFill>
              </a:rPr>
              <a:t>-bar/</a:t>
            </a:r>
            <a:r>
              <a:rPr lang="en-US" sz="1400" dirty="0" err="1">
                <a:solidFill>
                  <a:schemeClr val="tx1"/>
                </a:solidFill>
              </a:rPr>
              <a:t>ccbench</a:t>
            </a:r>
            <a:endParaRPr lang="en-US" sz="1400" i="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5">
                                            <p:txEl>
                                              <p:pRg st="0" end="0"/>
                                            </p:txEl>
                                          </p:spTgt>
                                        </p:tgtEl>
                                        <p:attrNameLst>
                                          <p:attrName>style.visibility</p:attrName>
                                        </p:attrNameLst>
                                      </p:cBhvr>
                                      <p:to>
                                        <p:strVal val="visible"/>
                                      </p:to>
                                    </p:set>
                                    <p:animEffect transition="in" filter="fade">
                                      <p:cBhvr>
                                        <p:cTn id="7" dur="1"/>
                                        <p:tgtEl>
                                          <p:spTgt spid="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5">
                                            <p:txEl>
                                              <p:pRg st="1" end="1"/>
                                            </p:txEl>
                                          </p:spTgt>
                                        </p:tgtEl>
                                        <p:attrNameLst>
                                          <p:attrName>style.visibility</p:attrName>
                                        </p:attrNameLst>
                                      </p:cBhvr>
                                      <p:to>
                                        <p:strVal val="visible"/>
                                      </p:to>
                                    </p:set>
                                    <p:animEffect transition="in" filter="fade">
                                      <p:cBhvr>
                                        <p:cTn id="12" dur="1"/>
                                        <p:tgtEl>
                                          <p:spTgt spid="3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5">
                                            <p:txEl>
                                              <p:pRg st="2" end="2"/>
                                            </p:txEl>
                                          </p:spTgt>
                                        </p:tgtEl>
                                        <p:attrNameLst>
                                          <p:attrName>style.visibility</p:attrName>
                                        </p:attrNameLst>
                                      </p:cBhvr>
                                      <p:to>
                                        <p:strVal val="visible"/>
                                      </p:to>
                                    </p:set>
                                    <p:animEffect transition="in" filter="fade">
                                      <p:cBhvr>
                                        <p:cTn id="17" dur="1"/>
                                        <p:tgtEl>
                                          <p:spTgt spid="3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5">
                                            <p:txEl>
                                              <p:pRg st="3" end="3"/>
                                            </p:txEl>
                                          </p:spTgt>
                                        </p:tgtEl>
                                        <p:attrNameLst>
                                          <p:attrName>style.visibility</p:attrName>
                                        </p:attrNameLst>
                                      </p:cBhvr>
                                      <p:to>
                                        <p:strVal val="visible"/>
                                      </p:to>
                                    </p:set>
                                    <p:animEffect transition="in" filter="fade">
                                      <p:cBhvr>
                                        <p:cTn id="22" dur="1"/>
                                        <p:tgtEl>
                                          <p:spTgt spid="395">
                                            <p:txEl>
                                              <p:pRg st="3" end="3"/>
                                            </p:txEl>
                                          </p:spTgt>
                                        </p:tgtEl>
                                      </p:cBhvr>
                                    </p:animEffec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95">
                                            <p:txEl>
                                              <p:pRg st="4" end="4"/>
                                            </p:txEl>
                                          </p:spTgt>
                                        </p:tgtEl>
                                        <p:attrNameLst>
                                          <p:attrName>style.visibility</p:attrName>
                                        </p:attrNameLst>
                                      </p:cBhvr>
                                      <p:to>
                                        <p:strVal val="visible"/>
                                      </p:to>
                                    </p:set>
                                    <p:animEffect transition="in" filter="fade">
                                      <p:cBhvr>
                                        <p:cTn id="31" dur="1"/>
                                        <p:tgtEl>
                                          <p:spTgt spid="39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95">
                                            <p:txEl>
                                              <p:pRg st="5" end="5"/>
                                            </p:txEl>
                                          </p:spTgt>
                                        </p:tgtEl>
                                        <p:attrNameLst>
                                          <p:attrName>style.visibility</p:attrName>
                                        </p:attrNameLst>
                                      </p:cBhvr>
                                      <p:to>
                                        <p:strVal val="visible"/>
                                      </p:to>
                                    </p:set>
                                    <p:animEffect transition="in" filter="fade">
                                      <p:cBhvr>
                                        <p:cTn id="36" dur="1"/>
                                        <p:tgtEl>
                                          <p:spTgt spid="39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95">
                                            <p:txEl>
                                              <p:pRg st="6" end="6"/>
                                            </p:txEl>
                                          </p:spTgt>
                                        </p:tgtEl>
                                        <p:attrNameLst>
                                          <p:attrName>style.visibility</p:attrName>
                                        </p:attrNameLst>
                                      </p:cBhvr>
                                      <p:to>
                                        <p:strVal val="visible"/>
                                      </p:to>
                                    </p:set>
                                    <p:animEffect transition="in" filter="fade">
                                      <p:cBhvr>
                                        <p:cTn id="41" dur="1"/>
                                        <p:tgtEl>
                                          <p:spTgt spid="395">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95">
                                            <p:txEl>
                                              <p:pRg st="7" end="7"/>
                                            </p:txEl>
                                          </p:spTgt>
                                        </p:tgtEl>
                                        <p:attrNameLst>
                                          <p:attrName>style.visibility</p:attrName>
                                        </p:attrNameLst>
                                      </p:cBhvr>
                                      <p:to>
                                        <p:strVal val="visible"/>
                                      </p:to>
                                    </p:set>
                                    <p:animEffect transition="in" filter="fade">
                                      <p:cBhvr>
                                        <p:cTn id="46" dur="1"/>
                                        <p:tgtEl>
                                          <p:spTgt spid="3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Adding New Timing Models</a:t>
            </a:r>
            <a:endParaRPr/>
          </a:p>
        </p:txBody>
      </p:sp>
      <p:sp>
        <p:nvSpPr>
          <p:cNvPr id="403" name="Google Shape;403;p62"/>
          <p:cNvSpPr txBox="1">
            <a:spLocks noGrp="1"/>
          </p:cNvSpPr>
          <p:nvPr>
            <p:ph type="body" idx="1"/>
          </p:nvPr>
        </p:nvSpPr>
        <p:spPr>
          <a:xfrm>
            <a:off x="196025" y="111530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Tx/>
              <a:buNone/>
            </a:pPr>
            <a:r>
              <a:rPr lang="en-US" dirty="0">
                <a:solidFill>
                  <a:schemeClr val="accent1">
                    <a:lumMod val="50000"/>
                  </a:schemeClr>
                </a:solidFill>
              </a:rPr>
              <a:t>Easy to add a new timing model. Need:</a:t>
            </a:r>
            <a:endParaRPr dirty="0">
              <a:solidFill>
                <a:schemeClr val="accent1">
                  <a:lumMod val="50000"/>
                </a:schemeClr>
              </a:solidFill>
            </a:endParaRPr>
          </a:p>
          <a:p>
            <a:pPr marL="457200" lvl="0" indent="-342900" algn="l" rtl="0">
              <a:spcBef>
                <a:spcPts val="1600"/>
              </a:spcBef>
              <a:spcAft>
                <a:spcPts val="0"/>
              </a:spcAft>
              <a:buClrTx/>
              <a:buSzPts val="1800"/>
              <a:buChar char="●"/>
            </a:pPr>
            <a:r>
              <a:rPr lang="en-US" dirty="0">
                <a:solidFill>
                  <a:schemeClr val="accent1">
                    <a:lumMod val="50000"/>
                  </a:schemeClr>
                </a:solidFill>
              </a:rPr>
              <a:t>Target-side: AXI-4 port &amp; reset</a:t>
            </a:r>
            <a:endParaRPr dirty="0">
              <a:solidFill>
                <a:schemeClr val="accent1">
                  <a:lumMod val="50000"/>
                </a:schemeClr>
              </a:solidFill>
            </a:endParaRPr>
          </a:p>
          <a:p>
            <a:pPr marL="457200" lvl="0" indent="-342900" algn="l" rtl="0">
              <a:spcBef>
                <a:spcPts val="0"/>
              </a:spcBef>
              <a:spcAft>
                <a:spcPts val="0"/>
              </a:spcAft>
              <a:buClrTx/>
              <a:buSzPts val="1800"/>
              <a:buChar char="●"/>
            </a:pPr>
            <a:r>
              <a:rPr lang="en-US" dirty="0">
                <a:solidFill>
                  <a:schemeClr val="accent1">
                    <a:lumMod val="50000"/>
                  </a:schemeClr>
                </a:solidFill>
              </a:rPr>
              <a:t>Functional model request-response port</a:t>
            </a:r>
            <a:endParaRPr dirty="0">
              <a:solidFill>
                <a:schemeClr val="accent1">
                  <a:lumMod val="50000"/>
                </a:schemeClr>
              </a:solidFill>
            </a:endParaRPr>
          </a:p>
          <a:p>
            <a:pPr marL="457200" lvl="0" indent="-342900" algn="l" rtl="0">
              <a:spcBef>
                <a:spcPts val="0"/>
              </a:spcBef>
              <a:spcAft>
                <a:spcPts val="0"/>
              </a:spcAft>
              <a:buClrTx/>
              <a:buSzPts val="1800"/>
              <a:buChar char="●"/>
            </a:pPr>
            <a:r>
              <a:rPr lang="en-US" dirty="0">
                <a:solidFill>
                  <a:schemeClr val="accent1">
                    <a:lumMod val="50000"/>
                  </a:schemeClr>
                </a:solidFill>
              </a:rPr>
              <a:t>Configuration &amp; instrumentation port</a:t>
            </a:r>
            <a:endParaRPr dirty="0">
              <a:solidFill>
                <a:schemeClr val="accent1">
                  <a:lumMod val="50000"/>
                </a:schemeClr>
              </a:solidFill>
            </a:endParaRPr>
          </a:p>
          <a:p>
            <a:pPr marL="0" lvl="0" indent="0" algn="l" rtl="0">
              <a:spcBef>
                <a:spcPts val="1600"/>
              </a:spcBef>
              <a:spcAft>
                <a:spcPts val="0"/>
              </a:spcAft>
              <a:buClrTx/>
              <a:buNone/>
            </a:pPr>
            <a:r>
              <a:rPr lang="en-US" dirty="0">
                <a:solidFill>
                  <a:schemeClr val="accent1">
                    <a:lumMod val="50000"/>
                  </a:schemeClr>
                </a:solidFill>
              </a:rPr>
              <a:t>How? </a:t>
            </a:r>
            <a:endParaRPr dirty="0">
              <a:solidFill>
                <a:schemeClr val="accent1">
                  <a:lumMod val="50000"/>
                </a:schemeClr>
              </a:solidFill>
            </a:endParaRPr>
          </a:p>
          <a:p>
            <a:pPr marL="457200" lvl="0" indent="-342900" algn="l" rtl="0">
              <a:spcBef>
                <a:spcPts val="1600"/>
              </a:spcBef>
              <a:spcAft>
                <a:spcPts val="0"/>
              </a:spcAft>
              <a:buClrTx/>
              <a:buSzPts val="1800"/>
              <a:buChar char="●"/>
            </a:pPr>
            <a:r>
              <a:rPr lang="en-US" dirty="0">
                <a:solidFill>
                  <a:schemeClr val="accent1">
                    <a:lumMod val="50000"/>
                  </a:schemeClr>
                </a:solidFill>
              </a:rPr>
              <a:t>Can write Chisel; extend an existing class</a:t>
            </a:r>
            <a:endParaRPr dirty="0">
              <a:solidFill>
                <a:schemeClr val="accent1">
                  <a:lumMod val="50000"/>
                </a:schemeClr>
              </a:solidFill>
            </a:endParaRPr>
          </a:p>
          <a:p>
            <a:pPr marL="457200" lvl="0" indent="-342900" algn="l" rtl="0">
              <a:spcBef>
                <a:spcPts val="0"/>
              </a:spcBef>
              <a:spcAft>
                <a:spcPts val="0"/>
              </a:spcAft>
              <a:buClrTx/>
              <a:buSzPts val="1800"/>
              <a:buChar char="●"/>
            </a:pPr>
            <a:r>
              <a:rPr lang="en-US" dirty="0">
                <a:solidFill>
                  <a:schemeClr val="accent1">
                    <a:lumMod val="50000"/>
                  </a:schemeClr>
                </a:solidFill>
              </a:rPr>
              <a:t>Can write Verilog or use HLS </a:t>
            </a:r>
            <a:endParaRPr dirty="0">
              <a:solidFill>
                <a:schemeClr val="accent1">
                  <a:lumMod val="50000"/>
                </a:schemeClr>
              </a:solidFill>
            </a:endParaRPr>
          </a:p>
          <a:p>
            <a:pPr marL="914400" lvl="1" indent="-317500" algn="l" rtl="0">
              <a:spcBef>
                <a:spcPts val="0"/>
              </a:spcBef>
              <a:spcAft>
                <a:spcPts val="0"/>
              </a:spcAft>
              <a:buClrTx/>
              <a:buSzPts val="1400"/>
              <a:buChar char="○"/>
            </a:pPr>
            <a:r>
              <a:rPr lang="en-US" dirty="0">
                <a:solidFill>
                  <a:schemeClr val="accent1">
                    <a:lumMod val="50000"/>
                  </a:schemeClr>
                </a:solidFill>
              </a:rPr>
              <a:t>We’ll insert a clock-gating element in front</a:t>
            </a:r>
            <a:endParaRPr dirty="0">
              <a:solidFill>
                <a:schemeClr val="accent1">
                  <a:lumMod val="50000"/>
                </a:schemeClr>
              </a:solidFill>
            </a:endParaRPr>
          </a:p>
          <a:p>
            <a:pPr marL="457200" lvl="0" indent="-342900" algn="l" rtl="0">
              <a:spcBef>
                <a:spcPts val="0"/>
              </a:spcBef>
              <a:spcAft>
                <a:spcPts val="0"/>
              </a:spcAft>
              <a:buClrTx/>
              <a:buSzPts val="1800"/>
              <a:buChar char="●"/>
            </a:pPr>
            <a:r>
              <a:rPr lang="en-US" dirty="0">
                <a:solidFill>
                  <a:schemeClr val="accent1">
                    <a:lumMod val="50000"/>
                  </a:schemeClr>
                </a:solidFill>
              </a:rPr>
              <a:t>Use an existing DRAM controller</a:t>
            </a:r>
            <a:endParaRPr dirty="0">
              <a:solidFill>
                <a:schemeClr val="accent1">
                  <a:lumMod val="50000"/>
                </a:schemeClr>
              </a:solidFill>
            </a:endParaRPr>
          </a:p>
          <a:p>
            <a:pPr marL="914400" lvl="1" indent="-317500" algn="l" rtl="0">
              <a:spcBef>
                <a:spcPts val="0"/>
              </a:spcBef>
              <a:spcAft>
                <a:spcPts val="0"/>
              </a:spcAft>
              <a:buClrTx/>
              <a:buSzPts val="1400"/>
              <a:buChar char="○"/>
            </a:pPr>
            <a:r>
              <a:rPr lang="en-US" dirty="0">
                <a:solidFill>
                  <a:schemeClr val="accent1">
                    <a:lumMod val="50000"/>
                  </a:schemeClr>
                </a:solidFill>
              </a:rPr>
              <a:t>With some modification to speak to functional model</a:t>
            </a:r>
            <a:endParaRPr dirty="0">
              <a:solidFill>
                <a:schemeClr val="accent1">
                  <a:lumMod val="50000"/>
                </a:schemeClr>
              </a:solidFill>
            </a:endParaRPr>
          </a:p>
          <a:p>
            <a:pPr marL="0" lvl="0" indent="0" algn="l" rtl="0">
              <a:spcBef>
                <a:spcPts val="1600"/>
              </a:spcBef>
              <a:spcAft>
                <a:spcPts val="1600"/>
              </a:spcAft>
              <a:buClrTx/>
              <a:buNone/>
            </a:pPr>
            <a:endParaRPr dirty="0">
              <a:solidFill>
                <a:schemeClr val="accent1">
                  <a:lumMod val="50000"/>
                </a:schemeClr>
              </a:solidFill>
            </a:endParaRPr>
          </a:p>
        </p:txBody>
      </p:sp>
      <p:sp>
        <p:nvSpPr>
          <p:cNvPr id="404" name="Google Shape;404;p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US"/>
              <a:t>24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03">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63"/>
          <p:cNvSpPr txBox="1">
            <a:spLocks noGrp="1"/>
          </p:cNvSpPr>
          <p:nvPr>
            <p:ph type="ctrTitle"/>
          </p:nvPr>
        </p:nvSpPr>
        <p:spPr>
          <a:xfrm>
            <a:off x="510450" y="41775"/>
            <a:ext cx="8123100" cy="302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Other Compelling Features</a:t>
            </a:r>
            <a:endParaRPr dirty="0"/>
          </a:p>
        </p:txBody>
      </p:sp>
      <p:sp>
        <p:nvSpPr>
          <p:cNvPr id="411" name="Google Shape;411;p63"/>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2" name="Google Shape;412;p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64"/>
          <p:cNvSpPr txBox="1">
            <a:spLocks noGrp="1"/>
          </p:cNvSpPr>
          <p:nvPr>
            <p:ph type="body" idx="1"/>
          </p:nvPr>
        </p:nvSpPr>
        <p:spPr>
          <a:xfrm>
            <a:off x="4672625" y="1115300"/>
            <a:ext cx="4007400" cy="1002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Tx/>
              <a:buSzPts val="1800"/>
              <a:buChar char="●"/>
            </a:pPr>
            <a:r>
              <a:rPr lang="en-US" dirty="0">
                <a:solidFill>
                  <a:schemeClr val="tx1"/>
                </a:solidFill>
              </a:rPr>
              <a:t>Timing model runtime parameters are low-level, easy to mess up </a:t>
            </a:r>
            <a:endParaRPr dirty="0">
              <a:solidFill>
                <a:schemeClr val="tx1"/>
              </a:solidFill>
            </a:endParaRPr>
          </a:p>
          <a:p>
            <a:pPr marL="457200" lvl="0" indent="0" algn="l" rtl="0">
              <a:spcBef>
                <a:spcPts val="1600"/>
              </a:spcBef>
              <a:spcAft>
                <a:spcPts val="1600"/>
              </a:spcAft>
              <a:buClrTx/>
              <a:buNone/>
            </a:pPr>
            <a:endParaRPr dirty="0">
              <a:solidFill>
                <a:schemeClr val="tx1"/>
              </a:solidFill>
            </a:endParaRPr>
          </a:p>
        </p:txBody>
      </p:sp>
      <p:sp>
        <p:nvSpPr>
          <p:cNvPr id="419" name="Google Shape;419;p64"/>
          <p:cNvSpPr txBox="1">
            <a:spLocks noGrp="1"/>
          </p:cNvSpPr>
          <p:nvPr>
            <p:ph type="sldNum" idx="12"/>
          </p:nvPr>
        </p:nvSpPr>
        <p:spPr>
          <a:xfrm>
            <a:off x="8435870"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US"/>
              <a:t>26</a:t>
            </a:fld>
            <a:endParaRPr/>
          </a:p>
        </p:txBody>
      </p:sp>
      <p:pic>
        <p:nvPicPr>
          <p:cNvPr id="420" name="Google Shape;420;p64"/>
          <p:cNvPicPr preferRelativeResize="0"/>
          <p:nvPr/>
        </p:nvPicPr>
        <p:blipFill>
          <a:blip r:embed="rId3">
            <a:alphaModFix/>
          </a:blip>
          <a:stretch>
            <a:fillRect/>
          </a:stretch>
        </p:blipFill>
        <p:spPr>
          <a:xfrm>
            <a:off x="56225" y="76175"/>
            <a:ext cx="3289274" cy="4837833"/>
          </a:xfrm>
          <a:prstGeom prst="rect">
            <a:avLst/>
          </a:prstGeom>
          <a:noFill/>
          <a:ln>
            <a:noFill/>
          </a:ln>
        </p:spPr>
      </p:pic>
      <p:pic>
        <p:nvPicPr>
          <p:cNvPr id="421" name="Google Shape;421;p64"/>
          <p:cNvPicPr preferRelativeResize="0"/>
          <p:nvPr/>
        </p:nvPicPr>
        <p:blipFill>
          <a:blip r:embed="rId4">
            <a:alphaModFix/>
          </a:blip>
          <a:stretch>
            <a:fillRect/>
          </a:stretch>
        </p:blipFill>
        <p:spPr>
          <a:xfrm>
            <a:off x="56225" y="76175"/>
            <a:ext cx="3289274" cy="4837849"/>
          </a:xfrm>
          <a:prstGeom prst="rect">
            <a:avLst/>
          </a:prstGeom>
          <a:noFill/>
          <a:ln>
            <a:noFill/>
          </a:ln>
        </p:spPr>
      </p:pic>
      <p:sp>
        <p:nvSpPr>
          <p:cNvPr id="422" name="Google Shape;422;p64"/>
          <p:cNvSpPr txBox="1">
            <a:spLocks noGrp="1"/>
          </p:cNvSpPr>
          <p:nvPr>
            <p:ph type="title"/>
          </p:nvPr>
        </p:nvSpPr>
        <p:spPr>
          <a:xfrm>
            <a:off x="3355125" y="347525"/>
            <a:ext cx="6132900" cy="56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US" dirty="0"/>
              <a:t>Legalizing Runtime Configurations</a:t>
            </a:r>
            <a:endParaRPr dirty="0"/>
          </a:p>
          <a:p>
            <a:pPr marL="0" lvl="0" indent="0" algn="l" rtl="0">
              <a:spcBef>
                <a:spcPts val="0"/>
              </a:spcBef>
              <a:spcAft>
                <a:spcPts val="0"/>
              </a:spcAft>
              <a:buNone/>
            </a:pPr>
            <a:endParaRPr dirty="0"/>
          </a:p>
        </p:txBody>
      </p:sp>
      <p:sp>
        <p:nvSpPr>
          <p:cNvPr id="423" name="Google Shape;423;p64"/>
          <p:cNvSpPr txBox="1"/>
          <p:nvPr/>
        </p:nvSpPr>
        <p:spPr>
          <a:xfrm>
            <a:off x="3158225" y="3086275"/>
            <a:ext cx="1514400" cy="87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Proxima Nova"/>
                <a:ea typeface="Proxima Nova"/>
                <a:cs typeface="Proxima Nova"/>
                <a:sym typeface="Proxima Nova"/>
              </a:rPr>
              <a:t>tCAS = 14</a:t>
            </a:r>
            <a:br>
              <a:rPr lang="en-US">
                <a:latin typeface="Proxima Nova"/>
                <a:ea typeface="Proxima Nova"/>
                <a:cs typeface="Proxima Nova"/>
                <a:sym typeface="Proxima Nova"/>
              </a:rPr>
            </a:br>
            <a:r>
              <a:rPr lang="en-US">
                <a:latin typeface="Proxima Nova"/>
                <a:ea typeface="Proxima Nova"/>
                <a:cs typeface="Proxima Nova"/>
                <a:sym typeface="Proxima Nova"/>
              </a:rPr>
              <a:t>tRFC = 260</a:t>
            </a:r>
            <a:br>
              <a:rPr lang="en-US">
                <a:latin typeface="Proxima Nova"/>
                <a:ea typeface="Proxima Nova"/>
                <a:cs typeface="Proxima Nova"/>
                <a:sym typeface="Proxima Nova"/>
              </a:rPr>
            </a:br>
            <a:r>
              <a:rPr lang="en-US">
                <a:latin typeface="Proxima Nova"/>
                <a:ea typeface="Proxima Nova"/>
                <a:cs typeface="Proxima Nova"/>
                <a:sym typeface="Proxima Nova"/>
              </a:rPr>
              <a:t>tFAW = 25</a:t>
            </a:r>
            <a:endParaRPr>
              <a:latin typeface="Proxima Nova"/>
              <a:ea typeface="Proxima Nova"/>
              <a:cs typeface="Proxima Nova"/>
              <a:sym typeface="Proxima Nova"/>
            </a:endParaRPr>
          </a:p>
        </p:txBody>
      </p:sp>
      <p:sp>
        <p:nvSpPr>
          <p:cNvPr id="424" name="Google Shape;424;p64"/>
          <p:cNvSpPr txBox="1"/>
          <p:nvPr/>
        </p:nvSpPr>
        <p:spPr>
          <a:xfrm>
            <a:off x="3158225" y="1557300"/>
            <a:ext cx="1514400" cy="87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Proxima Nova"/>
                <a:ea typeface="Proxima Nova"/>
                <a:cs typeface="Proxima Nova"/>
                <a:sym typeface="Proxima Nova"/>
              </a:rPr>
              <a:t>DDR3-2133</a:t>
            </a:r>
            <a:endParaRPr>
              <a:latin typeface="Proxima Nova"/>
              <a:ea typeface="Proxima Nova"/>
              <a:cs typeface="Proxima Nova"/>
              <a:sym typeface="Proxima Nova"/>
            </a:endParaRPr>
          </a:p>
          <a:p>
            <a:pPr marL="0" lvl="0" indent="0" algn="l" rtl="0">
              <a:spcBef>
                <a:spcPts val="0"/>
              </a:spcBef>
              <a:spcAft>
                <a:spcPts val="0"/>
              </a:spcAft>
              <a:buNone/>
            </a:pPr>
            <a:r>
              <a:rPr lang="en-US">
                <a:latin typeface="Proxima Nova"/>
                <a:ea typeface="Proxima Nova"/>
                <a:cs typeface="Proxima Nova"/>
                <a:sym typeface="Proxima Nova"/>
              </a:rPr>
              <a:t>Quad rank</a:t>
            </a:r>
            <a:endParaRPr>
              <a:latin typeface="Proxima Nova"/>
              <a:ea typeface="Proxima Nova"/>
              <a:cs typeface="Proxima Nova"/>
              <a:sym typeface="Proxima Nova"/>
            </a:endParaRPr>
          </a:p>
          <a:p>
            <a:pPr marL="0" lvl="0" indent="0" algn="l" rtl="0">
              <a:spcBef>
                <a:spcPts val="0"/>
              </a:spcBef>
              <a:spcAft>
                <a:spcPts val="0"/>
              </a:spcAft>
              <a:buNone/>
            </a:pPr>
            <a:r>
              <a:rPr lang="en-US">
                <a:latin typeface="Proxima Nova"/>
                <a:ea typeface="Proxima Nova"/>
                <a:cs typeface="Proxima Nova"/>
                <a:sym typeface="Proxima Nova"/>
              </a:rPr>
              <a:t>Stripe cachelines </a:t>
            </a: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p:txBody>
      </p:sp>
      <p:cxnSp>
        <p:nvCxnSpPr>
          <p:cNvPr id="425" name="Google Shape;425;p64"/>
          <p:cNvCxnSpPr/>
          <p:nvPr/>
        </p:nvCxnSpPr>
        <p:spPr>
          <a:xfrm>
            <a:off x="3704950" y="2402350"/>
            <a:ext cx="0" cy="578100"/>
          </a:xfrm>
          <a:prstGeom prst="straightConnector1">
            <a:avLst/>
          </a:prstGeom>
          <a:noFill/>
          <a:ln w="19050" cap="flat" cmpd="sng">
            <a:solidFill>
              <a:srgbClr val="000000"/>
            </a:solidFill>
            <a:prstDash val="solid"/>
            <a:round/>
            <a:headEnd type="none" w="med" len="med"/>
            <a:tailEnd type="triangle" w="med" len="med"/>
          </a:ln>
        </p:spPr>
      </p:cxnSp>
      <p:sp>
        <p:nvSpPr>
          <p:cNvPr id="426" name="Google Shape;426;p64"/>
          <p:cNvSpPr txBox="1">
            <a:spLocks noGrp="1"/>
          </p:cNvSpPr>
          <p:nvPr>
            <p:ph type="body" idx="1"/>
          </p:nvPr>
        </p:nvSpPr>
        <p:spPr>
          <a:xfrm>
            <a:off x="4630300" y="1557300"/>
            <a:ext cx="4007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Tx/>
              <a:buNone/>
            </a:pPr>
            <a:endParaRPr dirty="0">
              <a:solidFill>
                <a:schemeClr val="tx1"/>
              </a:solidFill>
            </a:endParaRPr>
          </a:p>
          <a:p>
            <a:pPr marL="457200" lvl="0" indent="-342900" algn="l" rtl="0">
              <a:spcBef>
                <a:spcPts val="1600"/>
              </a:spcBef>
              <a:spcAft>
                <a:spcPts val="0"/>
              </a:spcAft>
              <a:buClrTx/>
              <a:buSzPts val="1800"/>
              <a:buChar char="●"/>
            </a:pPr>
            <a:r>
              <a:rPr lang="en-US" dirty="0">
                <a:solidFill>
                  <a:schemeClr val="tx1"/>
                </a:solidFill>
              </a:rPr>
              <a:t>Don’t want to provide many configs</a:t>
            </a:r>
            <a:endParaRPr dirty="0">
              <a:solidFill>
                <a:schemeClr val="tx1"/>
              </a:solidFill>
            </a:endParaRPr>
          </a:p>
          <a:p>
            <a:pPr marL="457200" lvl="0" indent="-342900" algn="l" rtl="0">
              <a:spcBef>
                <a:spcPts val="0"/>
              </a:spcBef>
              <a:spcAft>
                <a:spcPts val="0"/>
              </a:spcAft>
              <a:buClrTx/>
              <a:buSzPts val="1800"/>
              <a:buChar char="●"/>
            </a:pPr>
            <a:r>
              <a:rPr lang="en-US" dirty="0">
                <a:solidFill>
                  <a:schemeClr val="tx1"/>
                </a:solidFill>
              </a:rPr>
              <a:t>Don’t want to look up datasheets</a:t>
            </a:r>
            <a:endParaRP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8">
                                            <p:txEl>
                                              <p:pRg st="0" end="0"/>
                                            </p:txEl>
                                          </p:spTgt>
                                        </p:tgtEl>
                                        <p:attrNameLst>
                                          <p:attrName>style.visibility</p:attrName>
                                        </p:attrNameLst>
                                      </p:cBhvr>
                                      <p:to>
                                        <p:strVal val="visible"/>
                                      </p:to>
                                    </p:set>
                                    <p:animEffect transition="in" filter="fade">
                                      <p:cBhvr>
                                        <p:cTn id="7" dur="1"/>
                                        <p:tgtEl>
                                          <p:spTgt spid="41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23"/>
                                        </p:tgtEl>
                                        <p:attrNameLst>
                                          <p:attrName>style.visibility</p:attrName>
                                        </p:attrNameLst>
                                      </p:cBhvr>
                                      <p:to>
                                        <p:strVal val="visible"/>
                                      </p:to>
                                    </p:set>
                                    <p:animEffect transition="in" filter="fade">
                                      <p:cBhvr>
                                        <p:cTn id="10" dur="1"/>
                                        <p:tgtEl>
                                          <p:spTgt spid="4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6">
                                            <p:txEl>
                                              <p:pRg st="1" end="1"/>
                                            </p:txEl>
                                          </p:spTgt>
                                        </p:tgtEl>
                                        <p:attrNameLst>
                                          <p:attrName>style.visibility</p:attrName>
                                        </p:attrNameLst>
                                      </p:cBhvr>
                                      <p:to>
                                        <p:strVal val="visible"/>
                                      </p:to>
                                    </p:set>
                                    <p:animEffect transition="in" filter="fade">
                                      <p:cBhvr>
                                        <p:cTn id="15" dur="1"/>
                                        <p:tgtEl>
                                          <p:spTgt spid="42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26">
                                            <p:txEl>
                                              <p:pRg st="2" end="2"/>
                                            </p:txEl>
                                          </p:spTgt>
                                        </p:tgtEl>
                                        <p:attrNameLst>
                                          <p:attrName>style.visibility</p:attrName>
                                        </p:attrNameLst>
                                      </p:cBhvr>
                                      <p:to>
                                        <p:strVal val="visible"/>
                                      </p:to>
                                    </p:set>
                                    <p:animEffect transition="in" filter="fade">
                                      <p:cBhvr>
                                        <p:cTn id="20" dur="1"/>
                                        <p:tgtEl>
                                          <p:spTgt spid="42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24"/>
                                        </p:tgtEl>
                                        <p:attrNameLst>
                                          <p:attrName>style.visibility</p:attrName>
                                        </p:attrNameLst>
                                      </p:cBhvr>
                                      <p:to>
                                        <p:strVal val="visible"/>
                                      </p:to>
                                    </p:set>
                                    <p:animEffect transition="in" filter="fade">
                                      <p:cBhvr>
                                        <p:cTn id="25" dur="1"/>
                                        <p:tgtEl>
                                          <p:spTgt spid="42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21"/>
                                        </p:tgtEl>
                                        <p:attrNameLst>
                                          <p:attrName>style.visibility</p:attrName>
                                        </p:attrNameLst>
                                      </p:cBhvr>
                                      <p:to>
                                        <p:strVal val="visible"/>
                                      </p:to>
                                    </p:set>
                                    <p:animEffect transition="in" filter="fade">
                                      <p:cBhvr>
                                        <p:cTn id="30" dur="1"/>
                                        <p:tgtEl>
                                          <p:spTgt spid="421"/>
                                        </p:tgtEl>
                                      </p:cBhvr>
                                    </p:animEffect>
                                  </p:childTnLst>
                                </p:cTn>
                              </p:par>
                              <p:par>
                                <p:cTn id="31" presetID="10" presetClass="entr" presetSubtype="0" fill="hold" nodeType="withEffect">
                                  <p:stCondLst>
                                    <p:cond delay="0"/>
                                  </p:stCondLst>
                                  <p:childTnLst>
                                    <p:set>
                                      <p:cBhvr>
                                        <p:cTn id="32" dur="1" fill="hold">
                                          <p:stCondLst>
                                            <p:cond delay="0"/>
                                          </p:stCondLst>
                                        </p:cTn>
                                        <p:tgtEl>
                                          <p:spTgt spid="425"/>
                                        </p:tgtEl>
                                        <p:attrNameLst>
                                          <p:attrName>style.visibility</p:attrName>
                                        </p:attrNameLst>
                                      </p:cBhvr>
                                      <p:to>
                                        <p:strVal val="visible"/>
                                      </p:to>
                                    </p:set>
                                    <p:animEffect transition="in" filter="fade">
                                      <p:cBhvr>
                                        <p:cTn id="33" dur="1"/>
                                        <p:tgtEl>
                                          <p:spTgt spid="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3" name="Google Shape;433;p65"/>
          <p:cNvSpPr txBox="1">
            <a:spLocks noGrp="1"/>
          </p:cNvSpPr>
          <p:nvPr>
            <p:ph type="body" idx="1"/>
          </p:nvPr>
        </p:nvSpPr>
        <p:spPr>
          <a:xfrm>
            <a:off x="196025" y="111530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434" name="Google Shape;434;p6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US"/>
              <a:t>27</a:t>
            </a:fld>
            <a:endParaRPr/>
          </a:p>
        </p:txBody>
      </p:sp>
      <p:pic>
        <p:nvPicPr>
          <p:cNvPr id="435" name="Google Shape;435;p65"/>
          <p:cNvPicPr preferRelativeResize="0"/>
          <p:nvPr/>
        </p:nvPicPr>
        <p:blipFill>
          <a:blip r:embed="rId3">
            <a:alphaModFix/>
          </a:blip>
          <a:stretch>
            <a:fillRect/>
          </a:stretch>
        </p:blipFill>
        <p:spPr>
          <a:xfrm>
            <a:off x="1443775" y="141050"/>
            <a:ext cx="6025099" cy="48614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Simulator Performance</a:t>
            </a:r>
            <a:endParaRPr dirty="0"/>
          </a:p>
        </p:txBody>
      </p:sp>
      <p:sp>
        <p:nvSpPr>
          <p:cNvPr id="442" name="Google Shape;442;p6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US"/>
              <a:t>28</a:t>
            </a:fld>
            <a:endParaRPr/>
          </a:p>
        </p:txBody>
      </p:sp>
      <p:sp>
        <p:nvSpPr>
          <p:cNvPr id="443" name="Google Shape;443;p66"/>
          <p:cNvSpPr txBox="1">
            <a:spLocks noGrp="1"/>
          </p:cNvSpPr>
          <p:nvPr>
            <p:ph type="body" idx="1"/>
          </p:nvPr>
        </p:nvSpPr>
        <p:spPr>
          <a:xfrm>
            <a:off x="196025" y="1115300"/>
            <a:ext cx="8520600" cy="138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Tx/>
              <a:buNone/>
            </a:pPr>
            <a:r>
              <a:rPr lang="en-US" dirty="0">
                <a:solidFill>
                  <a:schemeClr val="tx1"/>
                </a:solidFill>
              </a:rPr>
              <a:t>FASED instances are fast!</a:t>
            </a:r>
            <a:endParaRPr dirty="0">
              <a:solidFill>
                <a:schemeClr val="tx1"/>
              </a:solidFill>
            </a:endParaRPr>
          </a:p>
          <a:p>
            <a:pPr marL="457200" lvl="0" indent="-342900" algn="l" rtl="0">
              <a:spcBef>
                <a:spcPts val="1600"/>
              </a:spcBef>
              <a:spcAft>
                <a:spcPts val="0"/>
              </a:spcAft>
              <a:buClrTx/>
              <a:buSzPts val="1800"/>
              <a:buChar char="●"/>
            </a:pPr>
            <a:r>
              <a:rPr lang="en-US" dirty="0">
                <a:solidFill>
                  <a:schemeClr val="tx1"/>
                </a:solidFill>
              </a:rPr>
              <a:t>Can run at the FPGA host frequency </a:t>
            </a:r>
            <a:endParaRPr dirty="0">
              <a:solidFill>
                <a:schemeClr val="tx1"/>
              </a:solidFill>
            </a:endParaRPr>
          </a:p>
          <a:p>
            <a:pPr marL="457200" lvl="0" indent="-342900" algn="l" rtl="0">
              <a:spcBef>
                <a:spcPts val="0"/>
              </a:spcBef>
              <a:spcAft>
                <a:spcPts val="0"/>
              </a:spcAft>
              <a:buClrTx/>
              <a:buSzPts val="1800"/>
              <a:buChar char="●"/>
            </a:pPr>
            <a:r>
              <a:rPr lang="en-US" dirty="0">
                <a:solidFill>
                  <a:schemeClr val="tx1"/>
                </a:solidFill>
              </a:rPr>
              <a:t>Only need to stall when when host-DRAM latency &gt;  desired target latency</a:t>
            </a:r>
            <a:br>
              <a:rPr lang="en-US" dirty="0">
                <a:solidFill>
                  <a:schemeClr val="tx1"/>
                </a:solidFill>
              </a:rPr>
            </a:br>
            <a:endParaRPr dirty="0">
              <a:solidFill>
                <a:schemeClr val="tx1"/>
              </a:solidFill>
            </a:endParaRPr>
          </a:p>
          <a:p>
            <a:pPr marL="0" lvl="0" indent="0" algn="l" rtl="0">
              <a:spcBef>
                <a:spcPts val="1600"/>
              </a:spcBef>
              <a:spcAft>
                <a:spcPts val="1600"/>
              </a:spcAft>
              <a:buClrTx/>
              <a:buNone/>
            </a:pPr>
            <a:endParaRPr dirty="0">
              <a:solidFill>
                <a:schemeClr val="tx1"/>
              </a:solidFill>
            </a:endParaRPr>
          </a:p>
        </p:txBody>
      </p:sp>
      <p:pic>
        <p:nvPicPr>
          <p:cNvPr id="444" name="Google Shape;444;p66"/>
          <p:cNvPicPr preferRelativeResize="0"/>
          <p:nvPr/>
        </p:nvPicPr>
        <p:blipFill>
          <a:blip r:embed="rId3">
            <a:alphaModFix/>
          </a:blip>
          <a:stretch>
            <a:fillRect/>
          </a:stretch>
        </p:blipFill>
        <p:spPr>
          <a:xfrm>
            <a:off x="196025" y="2975000"/>
            <a:ext cx="4014624" cy="996225"/>
          </a:xfrm>
          <a:prstGeom prst="rect">
            <a:avLst/>
          </a:prstGeom>
          <a:noFill/>
          <a:ln>
            <a:noFill/>
          </a:ln>
        </p:spPr>
      </p:pic>
      <p:grpSp>
        <p:nvGrpSpPr>
          <p:cNvPr id="445" name="Google Shape;445;p66"/>
          <p:cNvGrpSpPr/>
          <p:nvPr/>
        </p:nvGrpSpPr>
        <p:grpSpPr>
          <a:xfrm>
            <a:off x="4440600" y="2594375"/>
            <a:ext cx="4233353" cy="1869675"/>
            <a:chOff x="4426500" y="2680450"/>
            <a:chExt cx="4233353" cy="1869675"/>
          </a:xfrm>
        </p:grpSpPr>
        <p:pic>
          <p:nvPicPr>
            <p:cNvPr id="446" name="Google Shape;446;p66"/>
            <p:cNvPicPr preferRelativeResize="0"/>
            <p:nvPr/>
          </p:nvPicPr>
          <p:blipFill rotWithShape="1">
            <a:blip r:embed="rId4">
              <a:alphaModFix/>
            </a:blip>
            <a:srcRect l="34076" r="57722" b="35471"/>
            <a:stretch/>
          </p:blipFill>
          <p:spPr>
            <a:xfrm>
              <a:off x="6344900" y="2680450"/>
              <a:ext cx="1084254" cy="1869675"/>
            </a:xfrm>
            <a:prstGeom prst="rect">
              <a:avLst/>
            </a:prstGeom>
            <a:noFill/>
            <a:ln>
              <a:noFill/>
            </a:ln>
          </p:spPr>
        </p:pic>
        <p:pic>
          <p:nvPicPr>
            <p:cNvPr id="447" name="Google Shape;447;p66"/>
            <p:cNvPicPr preferRelativeResize="0"/>
            <p:nvPr/>
          </p:nvPicPr>
          <p:blipFill rotWithShape="1">
            <a:blip r:embed="rId4">
              <a:alphaModFix/>
            </a:blip>
            <a:srcRect r="85015" b="35471"/>
            <a:stretch/>
          </p:blipFill>
          <p:spPr>
            <a:xfrm>
              <a:off x="4426500" y="2680450"/>
              <a:ext cx="1981073" cy="1869675"/>
            </a:xfrm>
            <a:prstGeom prst="rect">
              <a:avLst/>
            </a:prstGeom>
            <a:noFill/>
            <a:ln>
              <a:noFill/>
            </a:ln>
          </p:spPr>
        </p:pic>
        <p:pic>
          <p:nvPicPr>
            <p:cNvPr id="448" name="Google Shape;448;p66"/>
            <p:cNvPicPr preferRelativeResize="0"/>
            <p:nvPr/>
          </p:nvPicPr>
          <p:blipFill rotWithShape="1">
            <a:blip r:embed="rId4">
              <a:alphaModFix/>
            </a:blip>
            <a:srcRect l="90403" b="35471"/>
            <a:stretch/>
          </p:blipFill>
          <p:spPr>
            <a:xfrm>
              <a:off x="7391050" y="2680450"/>
              <a:ext cx="1268803" cy="1869675"/>
            </a:xfrm>
            <a:prstGeom prst="rect">
              <a:avLst/>
            </a:prstGeom>
            <a:noFill/>
            <a:ln>
              <a:noFill/>
            </a:ln>
          </p:spPr>
        </p:pic>
      </p:grpSp>
      <p:sp>
        <p:nvSpPr>
          <p:cNvPr id="449" name="Google Shape;449;p66"/>
          <p:cNvSpPr txBox="1"/>
          <p:nvPr/>
        </p:nvSpPr>
        <p:spPr>
          <a:xfrm>
            <a:off x="171288" y="3936175"/>
            <a:ext cx="4064100" cy="47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a:latin typeface="Proxima Nova"/>
                <a:ea typeface="Proxima Nova"/>
                <a:cs typeface="Proxima Nova"/>
                <a:sym typeface="Proxima Nova"/>
              </a:rPr>
              <a:t>From SPEC2017 intspeed w/ reference inputs, Rocket, RV64GC, 16 KiB L1 I &amp; D$</a:t>
            </a:r>
            <a:endParaRPr sz="1600">
              <a:latin typeface="Proxima Nova"/>
              <a:ea typeface="Proxima Nova"/>
              <a:cs typeface="Proxima Nova"/>
              <a:sym typeface="Proxima Nova"/>
            </a:endParaRPr>
          </a:p>
        </p:txBody>
      </p:sp>
      <p:sp>
        <p:nvSpPr>
          <p:cNvPr id="450" name="Google Shape;450;p66"/>
          <p:cNvSpPr/>
          <p:nvPr/>
        </p:nvSpPr>
        <p:spPr>
          <a:xfrm>
            <a:off x="4868450" y="3794950"/>
            <a:ext cx="3805500" cy="354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66"/>
          <p:cNvSpPr/>
          <p:nvPr/>
        </p:nvSpPr>
        <p:spPr>
          <a:xfrm>
            <a:off x="4868450" y="4067325"/>
            <a:ext cx="3805500" cy="354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66"/>
          <p:cNvSpPr/>
          <p:nvPr/>
        </p:nvSpPr>
        <p:spPr>
          <a:xfrm>
            <a:off x="4911125" y="3471425"/>
            <a:ext cx="3805500" cy="354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66"/>
          <p:cNvSpPr txBox="1"/>
          <p:nvPr/>
        </p:nvSpPr>
        <p:spPr>
          <a:xfrm>
            <a:off x="4440588" y="4464050"/>
            <a:ext cx="4064100" cy="47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a:latin typeface="Proxima Nova"/>
                <a:ea typeface="Proxima Nova"/>
                <a:cs typeface="Proxima Nova"/>
                <a:sym typeface="Proxima Nova"/>
              </a:rPr>
              <a:t>V9UP, 160 MHz host frequency</a:t>
            </a:r>
            <a:endParaRPr sz="1600">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3">
                                            <p:txEl>
                                              <p:pRg st="0" end="0"/>
                                            </p:txEl>
                                          </p:spTgt>
                                        </p:tgtEl>
                                        <p:attrNameLst>
                                          <p:attrName>style.visibility</p:attrName>
                                        </p:attrNameLst>
                                      </p:cBhvr>
                                      <p:to>
                                        <p:strVal val="visible"/>
                                      </p:to>
                                    </p:set>
                                    <p:animEffect transition="in" filter="fade">
                                      <p:cBhvr>
                                        <p:cTn id="7" dur="1"/>
                                        <p:tgtEl>
                                          <p:spTgt spid="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3">
                                            <p:txEl>
                                              <p:pRg st="1" end="1"/>
                                            </p:txEl>
                                          </p:spTgt>
                                        </p:tgtEl>
                                        <p:attrNameLst>
                                          <p:attrName>style.visibility</p:attrName>
                                        </p:attrNameLst>
                                      </p:cBhvr>
                                      <p:to>
                                        <p:strVal val="visible"/>
                                      </p:to>
                                    </p:set>
                                    <p:animEffect transition="in" filter="fade">
                                      <p:cBhvr>
                                        <p:cTn id="12" dur="1"/>
                                        <p:tgtEl>
                                          <p:spTgt spid="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3">
                                            <p:txEl>
                                              <p:pRg st="2" end="2"/>
                                            </p:txEl>
                                          </p:spTgt>
                                        </p:tgtEl>
                                        <p:attrNameLst>
                                          <p:attrName>style.visibility</p:attrName>
                                        </p:attrNameLst>
                                      </p:cBhvr>
                                      <p:to>
                                        <p:strVal val="visible"/>
                                      </p:to>
                                    </p:set>
                                    <p:animEffect transition="in" filter="fade">
                                      <p:cBhvr>
                                        <p:cTn id="17" dur="1"/>
                                        <p:tgtEl>
                                          <p:spTgt spid="4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44"/>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449"/>
                                        </p:tgtEl>
                                        <p:attrNameLst>
                                          <p:attrName>style.visibility</p:attrName>
                                        </p:attrNameLst>
                                      </p:cBhvr>
                                      <p:to>
                                        <p:strVal val="visible"/>
                                      </p:to>
                                    </p:set>
                                    <p:animEffect transition="in" filter="fade">
                                      <p:cBhvr>
                                        <p:cTn id="24" dur="1"/>
                                        <p:tgtEl>
                                          <p:spTgt spid="44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45"/>
                                        </p:tgtEl>
                                        <p:attrNameLst>
                                          <p:attrName>style.visibility</p:attrName>
                                        </p:attrNameLst>
                                      </p:cBhvr>
                                      <p:to>
                                        <p:strVal val="visible"/>
                                      </p:to>
                                    </p:set>
                                    <p:animEffect transition="in" filter="fade">
                                      <p:cBhvr>
                                        <p:cTn id="29" dur="1"/>
                                        <p:tgtEl>
                                          <p:spTgt spid="445"/>
                                        </p:tgtEl>
                                      </p:cBhvr>
                                    </p:animEffect>
                                  </p:childTnLst>
                                </p:cTn>
                              </p:par>
                              <p:par>
                                <p:cTn id="30" presetID="10" presetClass="entr" presetSubtype="0" fill="hold" nodeType="withEffect">
                                  <p:stCondLst>
                                    <p:cond delay="0"/>
                                  </p:stCondLst>
                                  <p:childTnLst>
                                    <p:set>
                                      <p:cBhvr>
                                        <p:cTn id="31" dur="1" fill="hold">
                                          <p:stCondLst>
                                            <p:cond delay="0"/>
                                          </p:stCondLst>
                                        </p:cTn>
                                        <p:tgtEl>
                                          <p:spTgt spid="453"/>
                                        </p:tgtEl>
                                        <p:attrNameLst>
                                          <p:attrName>style.visibility</p:attrName>
                                        </p:attrNameLst>
                                      </p:cBhvr>
                                      <p:to>
                                        <p:strVal val="visible"/>
                                      </p:to>
                                    </p:set>
                                    <p:animEffect transition="in" filter="fade">
                                      <p:cBhvr>
                                        <p:cTn id="32" dur="1"/>
                                        <p:tgtEl>
                                          <p:spTgt spid="45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45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45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4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Non-Invasive Instrumentation</a:t>
            </a:r>
            <a:endParaRPr/>
          </a:p>
        </p:txBody>
      </p:sp>
      <p:sp>
        <p:nvSpPr>
          <p:cNvPr id="460" name="Google Shape;460;p67"/>
          <p:cNvSpPr txBox="1">
            <a:spLocks noGrp="1"/>
          </p:cNvSpPr>
          <p:nvPr>
            <p:ph type="body" idx="1"/>
          </p:nvPr>
        </p:nvSpPr>
        <p:spPr>
          <a:xfrm>
            <a:off x="234100" y="4414825"/>
            <a:ext cx="8520600" cy="477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sz="1600" dirty="0">
                <a:solidFill>
                  <a:schemeClr val="tx1"/>
                </a:solidFill>
              </a:rPr>
              <a:t> SPEC2017 </a:t>
            </a:r>
            <a:r>
              <a:rPr lang="en-US" sz="1600" dirty="0" err="1">
                <a:solidFill>
                  <a:schemeClr val="tx1"/>
                </a:solidFill>
              </a:rPr>
              <a:t>Intspeed</a:t>
            </a:r>
            <a:r>
              <a:rPr lang="en-US" sz="1600" dirty="0">
                <a:solidFill>
                  <a:schemeClr val="tx1"/>
                </a:solidFill>
              </a:rPr>
              <a:t> - Leela. Single-core Rocket. FASED: DDR3-2133 QR, FCFS + 256 KiB LLC </a:t>
            </a:r>
            <a:endParaRPr sz="1600" dirty="0">
              <a:solidFill>
                <a:schemeClr val="tx1"/>
              </a:solidFill>
            </a:endParaRPr>
          </a:p>
        </p:txBody>
      </p:sp>
      <p:sp>
        <p:nvSpPr>
          <p:cNvPr id="461" name="Google Shape;461;p6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US"/>
              <a:t>29</a:t>
            </a:fld>
            <a:endParaRPr/>
          </a:p>
        </p:txBody>
      </p:sp>
      <p:pic>
        <p:nvPicPr>
          <p:cNvPr id="462" name="Google Shape;462;p67"/>
          <p:cNvPicPr preferRelativeResize="0"/>
          <p:nvPr/>
        </p:nvPicPr>
        <p:blipFill>
          <a:blip r:embed="rId3">
            <a:alphaModFix/>
          </a:blip>
          <a:stretch>
            <a:fillRect/>
          </a:stretch>
        </p:blipFill>
        <p:spPr>
          <a:xfrm>
            <a:off x="0" y="2523589"/>
            <a:ext cx="9143999" cy="1990371"/>
          </a:xfrm>
          <a:prstGeom prst="rect">
            <a:avLst/>
          </a:prstGeom>
          <a:noFill/>
          <a:ln>
            <a:noFill/>
          </a:ln>
        </p:spPr>
      </p:pic>
      <p:sp>
        <p:nvSpPr>
          <p:cNvPr id="463" name="Google Shape;463;p67"/>
          <p:cNvSpPr txBox="1">
            <a:spLocks noGrp="1"/>
          </p:cNvSpPr>
          <p:nvPr>
            <p:ph type="body" idx="1"/>
          </p:nvPr>
        </p:nvSpPr>
        <p:spPr>
          <a:xfrm>
            <a:off x="234100" y="1135325"/>
            <a:ext cx="8520600" cy="47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Tx/>
              <a:buNone/>
            </a:pPr>
            <a:r>
              <a:rPr lang="en-US" sz="1600" dirty="0">
                <a:solidFill>
                  <a:schemeClr val="tx1"/>
                </a:solidFill>
              </a:rPr>
              <a:t>Timing models expose rich instrumentation ports</a:t>
            </a:r>
            <a:endParaRPr sz="1600" dirty="0">
              <a:solidFill>
                <a:schemeClr val="tx1"/>
              </a:solidFill>
            </a:endParaRPr>
          </a:p>
          <a:p>
            <a:pPr marL="457200" lvl="0" indent="-330200" algn="l" rtl="0">
              <a:spcBef>
                <a:spcPts val="1600"/>
              </a:spcBef>
              <a:spcAft>
                <a:spcPts val="0"/>
              </a:spcAft>
              <a:buClrTx/>
              <a:buSzPts val="1600"/>
              <a:buChar char="●"/>
            </a:pPr>
            <a:r>
              <a:rPr lang="en-US" sz="1600" dirty="0">
                <a:solidFill>
                  <a:schemeClr val="tx1"/>
                </a:solidFill>
              </a:rPr>
              <a:t>Automatically bound to memory map</a:t>
            </a:r>
            <a:endParaRPr sz="1600" dirty="0">
              <a:solidFill>
                <a:schemeClr val="tx1"/>
              </a:solidFill>
            </a:endParaRPr>
          </a:p>
          <a:p>
            <a:pPr marL="457200" lvl="0" indent="-330200" algn="l" rtl="0">
              <a:spcBef>
                <a:spcPts val="0"/>
              </a:spcBef>
              <a:spcAft>
                <a:spcPts val="0"/>
              </a:spcAft>
              <a:buClrTx/>
              <a:buSzPts val="1600"/>
              <a:buChar char="●"/>
            </a:pPr>
            <a:r>
              <a:rPr lang="en-US" sz="1600" dirty="0">
                <a:solidFill>
                  <a:schemeClr val="tx1"/>
                </a:solidFill>
              </a:rPr>
              <a:t>Can be polled without perturbing simulation behavior</a:t>
            </a:r>
            <a:endParaRPr sz="1600" dirty="0">
              <a:solidFill>
                <a:schemeClr val="tx1"/>
              </a:solidFill>
            </a:endParaRPr>
          </a:p>
          <a:p>
            <a:pPr marL="0" lvl="0" indent="0" algn="l" rtl="0">
              <a:spcBef>
                <a:spcPts val="1600"/>
              </a:spcBef>
              <a:spcAft>
                <a:spcPts val="1600"/>
              </a:spcAft>
              <a:buClrTx/>
              <a:buNone/>
            </a:pPr>
            <a:endParaRPr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5"/>
          <p:cNvSpPr txBox="1">
            <a:spLocks noGrp="1"/>
          </p:cNvSpPr>
          <p:nvPr>
            <p:ph type="title"/>
          </p:nvPr>
        </p:nvSpPr>
        <p:spPr>
          <a:xfrm>
            <a:off x="311700" y="279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Moore’s Law ($) Has Ended but the NRE Remains  </a:t>
            </a:r>
            <a:endParaRPr/>
          </a:p>
        </p:txBody>
      </p:sp>
      <p:sp>
        <p:nvSpPr>
          <p:cNvPr id="205" name="Google Shape;205;p45"/>
          <p:cNvSpPr txBox="1">
            <a:spLocks noGrp="1"/>
          </p:cNvSpPr>
          <p:nvPr>
            <p:ph type="body" idx="1"/>
          </p:nvPr>
        </p:nvSpPr>
        <p:spPr>
          <a:xfrm>
            <a:off x="196025" y="111530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a:solidFill>
                <a:srgbClr val="595959"/>
              </a:solidFill>
            </a:endParaRPr>
          </a:p>
          <a:p>
            <a:pPr marL="0" lvl="0" indent="0" algn="l" rtl="0">
              <a:spcBef>
                <a:spcPts val="1600"/>
              </a:spcBef>
              <a:spcAft>
                <a:spcPts val="1600"/>
              </a:spcAft>
              <a:buClr>
                <a:srgbClr val="000000"/>
              </a:buClr>
              <a:buSzPts val="1100"/>
              <a:buFont typeface="Arial"/>
              <a:buNone/>
            </a:pPr>
            <a:endParaRPr>
              <a:solidFill>
                <a:srgbClr val="595959"/>
              </a:solidFill>
            </a:endParaRPr>
          </a:p>
        </p:txBody>
      </p:sp>
      <p:sp>
        <p:nvSpPr>
          <p:cNvPr id="206" name="Google Shape;206;p45"/>
          <p:cNvSpPr txBox="1">
            <a:spLocks noGrp="1"/>
          </p:cNvSpPr>
          <p:nvPr>
            <p:ph type="body" idx="1"/>
          </p:nvPr>
        </p:nvSpPr>
        <p:spPr>
          <a:xfrm>
            <a:off x="5215800" y="1105400"/>
            <a:ext cx="3808200" cy="346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Our group wants to make building custom silicon more accessible:</a:t>
            </a:r>
            <a:endParaRPr/>
          </a:p>
          <a:p>
            <a:pPr marL="457200" lvl="0" indent="-342900" algn="l" rtl="0">
              <a:spcBef>
                <a:spcPts val="1600"/>
              </a:spcBef>
              <a:spcAft>
                <a:spcPts val="0"/>
              </a:spcAft>
              <a:buSzPts val="1800"/>
              <a:buChar char="●"/>
            </a:pPr>
            <a:r>
              <a:rPr lang="en-US"/>
              <a:t>Chisel &amp; FIRRTL to make HW design more productive</a:t>
            </a:r>
            <a:endParaRPr/>
          </a:p>
          <a:p>
            <a:pPr marL="457200" lvl="0" indent="-342900" algn="l" rtl="0">
              <a:spcBef>
                <a:spcPts val="0"/>
              </a:spcBef>
              <a:spcAft>
                <a:spcPts val="0"/>
              </a:spcAft>
              <a:buSzPts val="1800"/>
              <a:buChar char="●"/>
            </a:pPr>
            <a:r>
              <a:rPr lang="en-US"/>
              <a:t>RISC-V to make it easier to architect much of the SoC </a:t>
            </a:r>
            <a:endParaRPr/>
          </a:p>
          <a:p>
            <a:pPr marL="0" lvl="0" indent="0" algn="l" rtl="0">
              <a:spcBef>
                <a:spcPts val="1600"/>
              </a:spcBef>
              <a:spcAft>
                <a:spcPts val="0"/>
              </a:spcAft>
              <a:buNone/>
            </a:pPr>
            <a:r>
              <a:rPr lang="en-US"/>
              <a:t>How about validation, verification and software?</a:t>
            </a:r>
            <a:endParaRPr/>
          </a:p>
          <a:p>
            <a:pPr marL="0" lvl="0" indent="0" algn="l" rtl="0">
              <a:spcBef>
                <a:spcPts val="1600"/>
              </a:spcBef>
              <a:spcAft>
                <a:spcPts val="1600"/>
              </a:spcAft>
              <a:buNone/>
            </a:pPr>
            <a:endParaRPr b="1"/>
          </a:p>
        </p:txBody>
      </p:sp>
      <p:pic>
        <p:nvPicPr>
          <p:cNvPr id="207" name="Google Shape;207;p45"/>
          <p:cNvPicPr preferRelativeResize="0"/>
          <p:nvPr/>
        </p:nvPicPr>
        <p:blipFill rotWithShape="1">
          <a:blip r:embed="rId3">
            <a:alphaModFix/>
          </a:blip>
          <a:srcRect t="259"/>
          <a:stretch/>
        </p:blipFill>
        <p:spPr>
          <a:xfrm>
            <a:off x="155875" y="1017725"/>
            <a:ext cx="5037576" cy="3851674"/>
          </a:xfrm>
          <a:prstGeom prst="rect">
            <a:avLst/>
          </a:prstGeom>
          <a:noFill/>
          <a:ln>
            <a:noFill/>
          </a:ln>
        </p:spPr>
      </p:pic>
      <p:sp>
        <p:nvSpPr>
          <p:cNvPr id="208" name="Google Shape;208;p45"/>
          <p:cNvSpPr txBox="1"/>
          <p:nvPr/>
        </p:nvSpPr>
        <p:spPr>
          <a:xfrm>
            <a:off x="4542975" y="4614200"/>
            <a:ext cx="2640600" cy="3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595959"/>
                </a:solidFill>
                <a:latin typeface="Proxima Nova"/>
                <a:ea typeface="Proxima Nova"/>
                <a:cs typeface="Proxima Nova"/>
                <a:sym typeface="Proxima Nova"/>
              </a:rPr>
              <a:t>Source: IBS</a:t>
            </a:r>
            <a:endParaRPr>
              <a:solidFill>
                <a:srgbClr val="595959"/>
              </a:solidFill>
              <a:latin typeface="Proxima Nova"/>
              <a:ea typeface="Proxima Nova"/>
              <a:cs typeface="Proxima Nova"/>
              <a:sym typeface="Proxima Nova"/>
            </a:endParaRPr>
          </a:p>
        </p:txBody>
      </p:sp>
      <p:sp>
        <p:nvSpPr>
          <p:cNvPr id="209" name="Google Shape;209;p45"/>
          <p:cNvSpPr/>
          <p:nvPr/>
        </p:nvSpPr>
        <p:spPr>
          <a:xfrm>
            <a:off x="4152150" y="1355325"/>
            <a:ext cx="498000" cy="18534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5"/>
          <p:cNvSpPr/>
          <p:nvPr/>
        </p:nvSpPr>
        <p:spPr>
          <a:xfrm>
            <a:off x="4152100" y="3405050"/>
            <a:ext cx="498000" cy="6417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US"/>
              <a:t>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
                                            <p:txEl>
                                              <p:pRg st="0" end="0"/>
                                            </p:txEl>
                                          </p:spTgt>
                                        </p:tgtEl>
                                        <p:attrNameLst>
                                          <p:attrName>style.visibility</p:attrName>
                                        </p:attrNameLst>
                                      </p:cBhvr>
                                      <p:to>
                                        <p:strVal val="visible"/>
                                      </p:to>
                                    </p:set>
                                    <p:animEffect transition="in" filter="fade">
                                      <p:cBhvr>
                                        <p:cTn id="7" dur="1"/>
                                        <p:tgtEl>
                                          <p:spTgt spid="2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6">
                                            <p:txEl>
                                              <p:pRg st="1" end="1"/>
                                            </p:txEl>
                                          </p:spTgt>
                                        </p:tgtEl>
                                        <p:attrNameLst>
                                          <p:attrName>style.visibility</p:attrName>
                                        </p:attrNameLst>
                                      </p:cBhvr>
                                      <p:to>
                                        <p:strVal val="visible"/>
                                      </p:to>
                                    </p:set>
                                    <p:animEffect transition="in" filter="fade">
                                      <p:cBhvr>
                                        <p:cTn id="12" dur="1"/>
                                        <p:tgtEl>
                                          <p:spTgt spid="2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6">
                                            <p:txEl>
                                              <p:pRg st="2" end="2"/>
                                            </p:txEl>
                                          </p:spTgt>
                                        </p:tgtEl>
                                        <p:attrNameLst>
                                          <p:attrName>style.visibility</p:attrName>
                                        </p:attrNameLst>
                                      </p:cBhvr>
                                      <p:to>
                                        <p:strVal val="visible"/>
                                      </p:to>
                                    </p:set>
                                    <p:animEffect transition="in" filter="fade">
                                      <p:cBhvr>
                                        <p:cTn id="17" dur="1"/>
                                        <p:tgtEl>
                                          <p:spTgt spid="2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6">
                                            <p:txEl>
                                              <p:pRg st="3" end="3"/>
                                            </p:txEl>
                                          </p:spTgt>
                                        </p:tgtEl>
                                        <p:attrNameLst>
                                          <p:attrName>style.visibility</p:attrName>
                                        </p:attrNameLst>
                                      </p:cBhvr>
                                      <p:to>
                                        <p:strVal val="visible"/>
                                      </p:to>
                                    </p:set>
                                    <p:animEffect transition="in" filter="fade">
                                      <p:cBhvr>
                                        <p:cTn id="22" dur="1"/>
                                        <p:tgtEl>
                                          <p:spTgt spid="20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6">
                                            <p:txEl>
                                              <p:pRg st="4" end="4"/>
                                            </p:txEl>
                                          </p:spTgt>
                                        </p:tgtEl>
                                        <p:attrNameLst>
                                          <p:attrName>style.visibility</p:attrName>
                                        </p:attrNameLst>
                                      </p:cBhvr>
                                      <p:to>
                                        <p:strVal val="visible"/>
                                      </p:to>
                                    </p:set>
                                    <p:animEffect transition="in" filter="fade">
                                      <p:cBhvr>
                                        <p:cTn id="27" dur="1"/>
                                        <p:tgtEl>
                                          <p:spTgt spid="206">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10"/>
                                        </p:tgtEl>
                                        <p:attrNameLst>
                                          <p:attrName>style.visibility</p:attrName>
                                        </p:attrNameLst>
                                      </p:cBhvr>
                                      <p:to>
                                        <p:strVal val="visible"/>
                                      </p:to>
                                    </p:set>
                                    <p:animEffect transition="in" filter="fade">
                                      <p:cBhvr>
                                        <p:cTn id="30" dur="1"/>
                                        <p:tgtEl>
                                          <p:spTgt spid="210"/>
                                        </p:tgtEl>
                                      </p:cBhvr>
                                    </p:animEffect>
                                  </p:childTnLst>
                                </p:cTn>
                              </p:par>
                            </p:childTnLst>
                          </p:cTn>
                        </p:par>
                        <p:par>
                          <p:cTn id="31" fill="hold">
                            <p:stCondLst>
                              <p:cond delay="0"/>
                            </p:stCondLst>
                            <p:childTnLst>
                              <p:par>
                                <p:cTn id="32" presetID="10" presetClass="entr" presetSubtype="0" fill="hold" nodeType="afterEffect">
                                  <p:stCondLst>
                                    <p:cond delay="0"/>
                                  </p:stCondLst>
                                  <p:childTnLst>
                                    <p:set>
                                      <p:cBhvr>
                                        <p:cTn id="33" dur="1" fill="hold">
                                          <p:stCondLst>
                                            <p:cond delay="0"/>
                                          </p:stCondLst>
                                        </p:cTn>
                                        <p:tgtEl>
                                          <p:spTgt spid="209"/>
                                        </p:tgtEl>
                                        <p:attrNameLst>
                                          <p:attrName>style.visibility</p:attrName>
                                        </p:attrNameLst>
                                      </p:cBhvr>
                                      <p:to>
                                        <p:strVal val="visible"/>
                                      </p:to>
                                    </p:set>
                                    <p:animEffect transition="in" filter="fade">
                                      <p:cBhvr>
                                        <p:cTn id="34" dur="1"/>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Conclusion</a:t>
            </a:r>
            <a:endParaRPr/>
          </a:p>
        </p:txBody>
      </p:sp>
      <p:sp>
        <p:nvSpPr>
          <p:cNvPr id="470" name="Google Shape;470;p68"/>
          <p:cNvSpPr txBox="1">
            <a:spLocks noGrp="1"/>
          </p:cNvSpPr>
          <p:nvPr>
            <p:ph type="body" idx="1"/>
          </p:nvPr>
        </p:nvSpPr>
        <p:spPr>
          <a:xfrm>
            <a:off x="196025" y="1115300"/>
            <a:ext cx="8520600" cy="3416400"/>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ClrTx/>
              <a:buNone/>
            </a:pPr>
            <a:r>
              <a:rPr lang="en-US" dirty="0">
                <a:solidFill>
                  <a:schemeClr val="tx1"/>
                </a:solidFill>
              </a:rPr>
              <a:t>FASED fills an important hole in how we model memory systems in FPGA-accelerated simulators. </a:t>
            </a:r>
            <a:endParaRPr dirty="0">
              <a:solidFill>
                <a:schemeClr val="tx1"/>
              </a:solidFill>
            </a:endParaRPr>
          </a:p>
          <a:p>
            <a:pPr marL="457200" lvl="0" indent="-342900" algn="l" rtl="0">
              <a:spcBef>
                <a:spcPts val="1600"/>
              </a:spcBef>
              <a:spcAft>
                <a:spcPts val="0"/>
              </a:spcAft>
              <a:buClrTx/>
              <a:buSzPts val="1800"/>
              <a:buChar char="●"/>
            </a:pPr>
            <a:r>
              <a:rPr lang="en-US" dirty="0">
                <a:solidFill>
                  <a:schemeClr val="tx1"/>
                </a:solidFill>
              </a:rPr>
              <a:t>Instances are fast (&gt;100 MHz)</a:t>
            </a:r>
            <a:endParaRPr dirty="0">
              <a:solidFill>
                <a:schemeClr val="tx1"/>
              </a:solidFill>
            </a:endParaRPr>
          </a:p>
          <a:p>
            <a:pPr marL="457200" lvl="0" indent="-342900" algn="l" rtl="0">
              <a:spcBef>
                <a:spcPts val="0"/>
              </a:spcBef>
              <a:spcAft>
                <a:spcPts val="0"/>
              </a:spcAft>
              <a:buClrTx/>
              <a:buSzPts val="1800"/>
              <a:buChar char="●"/>
            </a:pPr>
            <a:r>
              <a:rPr lang="en-US" dirty="0">
                <a:solidFill>
                  <a:schemeClr val="tx1"/>
                </a:solidFill>
              </a:rPr>
              <a:t>Detailed, comparable to DRAMSim2</a:t>
            </a:r>
            <a:endParaRPr dirty="0">
              <a:solidFill>
                <a:schemeClr val="tx1"/>
              </a:solidFill>
            </a:endParaRPr>
          </a:p>
          <a:p>
            <a:pPr marL="457200" lvl="0" indent="-342900" algn="l" rtl="0">
              <a:spcBef>
                <a:spcPts val="0"/>
              </a:spcBef>
              <a:spcAft>
                <a:spcPts val="0"/>
              </a:spcAft>
              <a:buClrTx/>
              <a:buSzPts val="1800"/>
              <a:buChar char="●"/>
            </a:pPr>
            <a:r>
              <a:rPr lang="en-US" dirty="0">
                <a:solidFill>
                  <a:schemeClr val="tx1"/>
                </a:solidFill>
              </a:rPr>
              <a:t>Highly reconfigurable </a:t>
            </a:r>
            <a:endParaRPr b="1" dirty="0">
              <a:solidFill>
                <a:schemeClr val="tx1"/>
              </a:solidFill>
            </a:endParaRPr>
          </a:p>
          <a:p>
            <a:pPr marL="0" lvl="0" indent="0" algn="l" rtl="0">
              <a:spcBef>
                <a:spcPts val="1600"/>
              </a:spcBef>
              <a:spcAft>
                <a:spcPts val="0"/>
              </a:spcAft>
              <a:buClrTx/>
              <a:buNone/>
            </a:pPr>
            <a:r>
              <a:rPr lang="en-US" dirty="0">
                <a:solidFill>
                  <a:schemeClr val="tx1"/>
                </a:solidFill>
              </a:rPr>
              <a:t>Check out </a:t>
            </a:r>
            <a:r>
              <a:rPr lang="en-US" dirty="0" err="1">
                <a:solidFill>
                  <a:schemeClr val="tx1"/>
                </a:solidFill>
              </a:rPr>
              <a:t>FireSim</a:t>
            </a:r>
            <a:r>
              <a:rPr lang="en-US" dirty="0">
                <a:solidFill>
                  <a:schemeClr val="tx1"/>
                </a:solidFill>
              </a:rPr>
              <a:t> as a platform for evaluating your next custom-hardware / accelerator project. </a:t>
            </a:r>
            <a:endParaRPr dirty="0">
              <a:solidFill>
                <a:schemeClr val="tx1"/>
              </a:solidFill>
            </a:endParaRPr>
          </a:p>
        </p:txBody>
      </p:sp>
      <p:sp>
        <p:nvSpPr>
          <p:cNvPr id="471" name="Google Shape;471;p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US"/>
              <a:t>30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0">
                                            <p:txEl>
                                              <p:pRg st="0" end="0"/>
                                            </p:txEl>
                                          </p:spTgt>
                                        </p:tgtEl>
                                        <p:attrNameLst>
                                          <p:attrName>style.visibility</p:attrName>
                                        </p:attrNameLst>
                                      </p:cBhvr>
                                      <p:to>
                                        <p:strVal val="visible"/>
                                      </p:to>
                                    </p:set>
                                    <p:animEffect transition="in" filter="fade">
                                      <p:cBhvr>
                                        <p:cTn id="7" dur="1"/>
                                        <p:tgtEl>
                                          <p:spTgt spid="4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0">
                                            <p:txEl>
                                              <p:pRg st="1" end="1"/>
                                            </p:txEl>
                                          </p:spTgt>
                                        </p:tgtEl>
                                        <p:attrNameLst>
                                          <p:attrName>style.visibility</p:attrName>
                                        </p:attrNameLst>
                                      </p:cBhvr>
                                      <p:to>
                                        <p:strVal val="visible"/>
                                      </p:to>
                                    </p:set>
                                    <p:animEffect transition="in" filter="fade">
                                      <p:cBhvr>
                                        <p:cTn id="12" dur="1"/>
                                        <p:tgtEl>
                                          <p:spTgt spid="4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0">
                                            <p:txEl>
                                              <p:pRg st="2" end="2"/>
                                            </p:txEl>
                                          </p:spTgt>
                                        </p:tgtEl>
                                        <p:attrNameLst>
                                          <p:attrName>style.visibility</p:attrName>
                                        </p:attrNameLst>
                                      </p:cBhvr>
                                      <p:to>
                                        <p:strVal val="visible"/>
                                      </p:to>
                                    </p:set>
                                    <p:animEffect transition="in" filter="fade">
                                      <p:cBhvr>
                                        <p:cTn id="17" dur="1"/>
                                        <p:tgtEl>
                                          <p:spTgt spid="4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70">
                                            <p:txEl>
                                              <p:pRg st="3" end="3"/>
                                            </p:txEl>
                                          </p:spTgt>
                                        </p:tgtEl>
                                        <p:attrNameLst>
                                          <p:attrName>style.visibility</p:attrName>
                                        </p:attrNameLst>
                                      </p:cBhvr>
                                      <p:to>
                                        <p:strVal val="visible"/>
                                      </p:to>
                                    </p:set>
                                    <p:animEffect transition="in" filter="fade">
                                      <p:cBhvr>
                                        <p:cTn id="22" dur="1"/>
                                        <p:tgtEl>
                                          <p:spTgt spid="47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0">
                                            <p:txEl>
                                              <p:pRg st="4" end="4"/>
                                            </p:txEl>
                                          </p:spTgt>
                                        </p:tgtEl>
                                        <p:attrNameLst>
                                          <p:attrName>style.visibility</p:attrName>
                                        </p:attrNameLst>
                                      </p:cBhvr>
                                      <p:to>
                                        <p:strVal val="visible"/>
                                      </p:to>
                                    </p:set>
                                    <p:animEffect transition="in" filter="fade">
                                      <p:cBhvr>
                                        <p:cTn id="27" dur="1"/>
                                        <p:tgtEl>
                                          <p:spTgt spid="47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tx1"/>
                </a:solidFill>
              </a:rPr>
              <a:t>Questions?</a:t>
            </a:r>
            <a:endParaRPr>
              <a:solidFill>
                <a:schemeClr val="tx1"/>
              </a:solidFill>
            </a:endParaRPr>
          </a:p>
        </p:txBody>
      </p:sp>
      <p:sp>
        <p:nvSpPr>
          <p:cNvPr id="478" name="Google Shape;478;p69"/>
          <p:cNvSpPr txBox="1">
            <a:spLocks noGrp="1"/>
          </p:cNvSpPr>
          <p:nvPr>
            <p:ph type="body" idx="1"/>
          </p:nvPr>
        </p:nvSpPr>
        <p:spPr>
          <a:xfrm>
            <a:off x="196025" y="111530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solidFill>
                  <a:schemeClr val="tx1"/>
                </a:solidFill>
              </a:rPr>
              <a:t>FireSim’s</a:t>
            </a:r>
            <a:r>
              <a:rPr lang="en-US" dirty="0">
                <a:solidFill>
                  <a:schemeClr val="tx1"/>
                </a:solidFill>
              </a:rPr>
              <a:t> GitHub: 		</a:t>
            </a:r>
            <a:r>
              <a:rPr lang="en-US" u="sng" dirty="0">
                <a:solidFill>
                  <a:schemeClr val="tx1"/>
                </a:solidFill>
                <a:hlinkClick r:id="rId3">
                  <a:extLst>
                    <a:ext uri="{A12FA001-AC4F-418D-AE19-62706E023703}">
                      <ahyp:hlinkClr xmlns:ahyp="http://schemas.microsoft.com/office/drawing/2018/hyperlinkcolor" val="tx"/>
                    </a:ext>
                  </a:extLst>
                </a:hlinkClick>
              </a:rPr>
              <a:t>https://github.com/firesim/firesim</a:t>
            </a:r>
            <a:br>
              <a:rPr lang="en-US" dirty="0">
                <a:solidFill>
                  <a:schemeClr val="tx1"/>
                </a:solidFill>
              </a:rPr>
            </a:br>
            <a:r>
              <a:rPr lang="en-US" dirty="0" err="1">
                <a:solidFill>
                  <a:schemeClr val="tx1"/>
                </a:solidFill>
              </a:rPr>
              <a:t>FireSim’s</a:t>
            </a:r>
            <a:r>
              <a:rPr lang="en-US" dirty="0">
                <a:solidFill>
                  <a:schemeClr val="tx1"/>
                </a:solidFill>
              </a:rPr>
              <a:t> Webpage: 	</a:t>
            </a:r>
            <a:r>
              <a:rPr lang="en-US" u="sng" dirty="0">
                <a:solidFill>
                  <a:schemeClr val="tx1"/>
                </a:solidFill>
                <a:hlinkClick r:id="rId4">
                  <a:extLst>
                    <a:ext uri="{A12FA001-AC4F-418D-AE19-62706E023703}">
                      <ahyp:hlinkClr xmlns:ahyp="http://schemas.microsoft.com/office/drawing/2018/hyperlinkcolor" val="tx"/>
                    </a:ext>
                  </a:extLst>
                </a:hlinkClick>
              </a:rPr>
              <a:t>https://fires.im/</a:t>
            </a:r>
            <a:br>
              <a:rPr lang="en-US" dirty="0">
                <a:solidFill>
                  <a:schemeClr val="tx1"/>
                </a:solidFill>
              </a:rPr>
            </a:br>
            <a:r>
              <a:rPr lang="en-US" dirty="0" err="1">
                <a:solidFill>
                  <a:schemeClr val="tx1"/>
                </a:solidFill>
              </a:rPr>
              <a:t>FireSim’s</a:t>
            </a:r>
            <a:r>
              <a:rPr lang="en-US" dirty="0">
                <a:solidFill>
                  <a:schemeClr val="tx1"/>
                </a:solidFill>
              </a:rPr>
              <a:t> Doc: 		</a:t>
            </a:r>
            <a:r>
              <a:rPr lang="en-US" u="sng" dirty="0">
                <a:solidFill>
                  <a:schemeClr val="tx1"/>
                </a:solidFill>
                <a:hlinkClick r:id="rId4">
                  <a:extLst>
                    <a:ext uri="{A12FA001-AC4F-418D-AE19-62706E023703}">
                      <ahyp:hlinkClr xmlns:ahyp="http://schemas.microsoft.com/office/drawing/2018/hyperlinkcolor" val="tx"/>
                    </a:ext>
                  </a:extLst>
                </a:hlinkClick>
              </a:rPr>
              <a:t>https://docs.fires.im/</a:t>
            </a:r>
            <a:br>
              <a:rPr lang="en-US" dirty="0">
                <a:solidFill>
                  <a:schemeClr val="tx1"/>
                </a:solidFill>
              </a:rPr>
            </a:br>
            <a:endParaRPr dirty="0">
              <a:solidFill>
                <a:schemeClr val="tx1"/>
              </a:solidFill>
            </a:endParaRPr>
          </a:p>
          <a:p>
            <a:pPr marL="0" lvl="0" indent="0" algn="l" rtl="0">
              <a:spcBef>
                <a:spcPts val="1600"/>
              </a:spcBef>
              <a:spcAft>
                <a:spcPts val="0"/>
              </a:spcAft>
              <a:buNone/>
            </a:pPr>
            <a:r>
              <a:rPr lang="en-US" dirty="0">
                <a:solidFill>
                  <a:schemeClr val="tx1"/>
                </a:solidFill>
              </a:rPr>
              <a:t>Acknowledgements: </a:t>
            </a:r>
            <a:endParaRPr dirty="0">
              <a:solidFill>
                <a:schemeClr val="tx1"/>
              </a:solidFill>
            </a:endParaRPr>
          </a:p>
          <a:p>
            <a:pPr marL="0" lvl="0" indent="0" algn="l" rtl="0">
              <a:spcBef>
                <a:spcPts val="1600"/>
              </a:spcBef>
              <a:spcAft>
                <a:spcPts val="1600"/>
              </a:spcAft>
              <a:buNone/>
            </a:pPr>
            <a:r>
              <a:rPr lang="en-US" sz="1400" i="1" dirty="0">
                <a:solidFill>
                  <a:schemeClr val="tx1"/>
                </a:solidFill>
              </a:rPr>
              <a:t>The information, data, or work presented herein was funded in part by the Advanced Research Projects Agency-Energy (ARPA-E), U.S. Department of Energy, under Award Number DE-AR0000849. Research was partially funded by ADEPT Lab industrial sponsor Intel, and ADEPT Lab affiliates Google, Huawei, Siemens, SK Hynix, and Seagate. The views and opinions of authors expressed herein do not necessarily state or reflect those of the United States Government or any agency thereof.</a:t>
            </a:r>
            <a:endParaRPr dirty="0">
              <a:solidFill>
                <a:schemeClr val="tx1"/>
              </a:solidFill>
            </a:endParaRPr>
          </a:p>
        </p:txBody>
      </p:sp>
      <p:sp>
        <p:nvSpPr>
          <p:cNvPr id="479" name="Google Shape;479;p6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solidFill>
                  <a:schemeClr val="tx1"/>
                </a:solidFill>
              </a:rPr>
              <a:t>31</a:t>
            </a:fld>
            <a:endParaRPr>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46" descr="1-fixed.jpg"/>
          <p:cNvPicPr preferRelativeResize="0"/>
          <p:nvPr/>
        </p:nvPicPr>
        <p:blipFill>
          <a:blip r:embed="rId3">
            <a:alphaModFix/>
          </a:blip>
          <a:stretch>
            <a:fillRect/>
          </a:stretch>
        </p:blipFill>
        <p:spPr>
          <a:xfrm>
            <a:off x="0" y="11430"/>
            <a:ext cx="9144000" cy="5120640"/>
          </a:xfrm>
          <a:prstGeom prst="rect">
            <a:avLst/>
          </a:prstGeom>
          <a:noFill/>
          <a:ln>
            <a:noFill/>
          </a:ln>
        </p:spPr>
      </p:pic>
      <p:pic>
        <p:nvPicPr>
          <p:cNvPr id="218" name="Google Shape;218;p46" descr="2.jpg"/>
          <p:cNvPicPr preferRelativeResize="0"/>
          <p:nvPr/>
        </p:nvPicPr>
        <p:blipFill>
          <a:blip r:embed="rId4">
            <a:alphaModFix/>
          </a:blip>
          <a:stretch>
            <a:fillRect/>
          </a:stretch>
        </p:blipFill>
        <p:spPr>
          <a:xfrm>
            <a:off x="0" y="11430"/>
            <a:ext cx="9144000" cy="5120640"/>
          </a:xfrm>
          <a:prstGeom prst="rect">
            <a:avLst/>
          </a:prstGeom>
          <a:noFill/>
          <a:ln>
            <a:noFill/>
          </a:ln>
        </p:spPr>
      </p:pic>
      <p:pic>
        <p:nvPicPr>
          <p:cNvPr id="219" name="Google Shape;219;p46" descr="HW-techniques-3.jpg"/>
          <p:cNvPicPr preferRelativeResize="0"/>
          <p:nvPr/>
        </p:nvPicPr>
        <p:blipFill>
          <a:blip r:embed="rId5">
            <a:alphaModFix/>
          </a:blip>
          <a:stretch>
            <a:fillRect/>
          </a:stretch>
        </p:blipFill>
        <p:spPr>
          <a:xfrm>
            <a:off x="0" y="11430"/>
            <a:ext cx="9144000" cy="5120640"/>
          </a:xfrm>
          <a:prstGeom prst="rect">
            <a:avLst/>
          </a:prstGeom>
          <a:noFill/>
          <a:ln>
            <a:noFill/>
          </a:ln>
        </p:spPr>
      </p:pic>
      <p:pic>
        <p:nvPicPr>
          <p:cNvPr id="220" name="Google Shape;220;p46" descr="HW-SL-4.jpg"/>
          <p:cNvPicPr preferRelativeResize="0"/>
          <p:nvPr/>
        </p:nvPicPr>
        <p:blipFill>
          <a:blip r:embed="rId6">
            <a:alphaModFix/>
          </a:blip>
          <a:stretch>
            <a:fillRect/>
          </a:stretch>
        </p:blipFill>
        <p:spPr>
          <a:xfrm>
            <a:off x="0" y="11430"/>
            <a:ext cx="9144000" cy="5120640"/>
          </a:xfrm>
          <a:prstGeom prst="rect">
            <a:avLst/>
          </a:prstGeom>
          <a:noFill/>
          <a:ln>
            <a:noFill/>
          </a:ln>
        </p:spPr>
      </p:pic>
      <p:pic>
        <p:nvPicPr>
          <p:cNvPr id="221" name="Google Shape;221;p46" descr="Aca-regime-5.jpg"/>
          <p:cNvPicPr preferRelativeResize="0"/>
          <p:nvPr/>
        </p:nvPicPr>
        <p:blipFill>
          <a:blip r:embed="rId7">
            <a:alphaModFix/>
          </a:blip>
          <a:stretch>
            <a:fillRect/>
          </a:stretch>
        </p:blipFill>
        <p:spPr>
          <a:xfrm>
            <a:off x="0" y="11430"/>
            <a:ext cx="9144000" cy="5120640"/>
          </a:xfrm>
          <a:prstGeom prst="rect">
            <a:avLst/>
          </a:prstGeom>
          <a:noFill/>
          <a:ln>
            <a:noFill/>
          </a:ln>
        </p:spPr>
      </p:pic>
      <p:pic>
        <p:nvPicPr>
          <p:cNvPr id="222" name="Google Shape;222;p46" descr="FPGA-sim-6.jpg"/>
          <p:cNvPicPr preferRelativeResize="0"/>
          <p:nvPr/>
        </p:nvPicPr>
        <p:blipFill>
          <a:blip r:embed="rId8">
            <a:alphaModFix/>
          </a:blip>
          <a:stretch>
            <a:fillRect/>
          </a:stretch>
        </p:blipFill>
        <p:spPr>
          <a:xfrm>
            <a:off x="0" y="11430"/>
            <a:ext cx="9144000" cy="5120640"/>
          </a:xfrm>
          <a:prstGeom prst="rect">
            <a:avLst/>
          </a:prstGeom>
          <a:noFill/>
          <a:ln>
            <a:noFill/>
          </a:ln>
        </p:spPr>
      </p:pic>
      <p:sp>
        <p:nvSpPr>
          <p:cNvPr id="223" name="Google Shape;223;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US"/>
              <a:t>4</a:t>
            </a:fld>
            <a:endParaRPr/>
          </a:p>
        </p:txBody>
      </p:sp>
      <p:sp>
        <p:nvSpPr>
          <p:cNvPr id="224" name="Google Shape;224;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46"/>
          <p:cNvSpPr txBox="1">
            <a:spLocks noGrp="1"/>
          </p:cNvSpPr>
          <p:nvPr>
            <p:ph type="body" idx="1"/>
          </p:nvPr>
        </p:nvSpPr>
        <p:spPr>
          <a:xfrm>
            <a:off x="196025" y="111530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226" name="Google Shape;226;p46"/>
          <p:cNvSpPr txBox="1"/>
          <p:nvPr/>
        </p:nvSpPr>
        <p:spPr>
          <a:xfrm>
            <a:off x="5064725" y="-131350"/>
            <a:ext cx="4690200" cy="54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roxima Nova"/>
              <a:ea typeface="Proxima Nova"/>
              <a:cs typeface="Proxima Nova"/>
              <a:sym typeface="Proxima Nova"/>
            </a:endParaRPr>
          </a:p>
        </p:txBody>
      </p:sp>
      <p:grpSp>
        <p:nvGrpSpPr>
          <p:cNvPr id="227" name="Google Shape;227;p46"/>
          <p:cNvGrpSpPr/>
          <p:nvPr/>
        </p:nvGrpSpPr>
        <p:grpSpPr>
          <a:xfrm rot="301892">
            <a:off x="2812427" y="981585"/>
            <a:ext cx="3519135" cy="905458"/>
            <a:chOff x="3053525" y="445025"/>
            <a:chExt cx="3519300" cy="905500"/>
          </a:xfrm>
        </p:grpSpPr>
        <p:pic>
          <p:nvPicPr>
            <p:cNvPr id="228" name="Google Shape;228;p46"/>
            <p:cNvPicPr preferRelativeResize="0"/>
            <p:nvPr/>
          </p:nvPicPr>
          <p:blipFill rotWithShape="1">
            <a:blip r:embed="rId9">
              <a:alphaModFix/>
            </a:blip>
            <a:srcRect b="7218"/>
            <a:stretch/>
          </p:blipFill>
          <p:spPr>
            <a:xfrm rot="10">
              <a:off x="3075900" y="445030"/>
              <a:ext cx="3480700" cy="864839"/>
            </a:xfrm>
            <a:prstGeom prst="rect">
              <a:avLst/>
            </a:prstGeom>
            <a:noFill/>
            <a:ln>
              <a:noFill/>
            </a:ln>
          </p:spPr>
        </p:pic>
        <p:sp>
          <p:nvSpPr>
            <p:cNvPr id="229" name="Google Shape;229;p46"/>
            <p:cNvSpPr/>
            <p:nvPr/>
          </p:nvSpPr>
          <p:spPr>
            <a:xfrm>
              <a:off x="3053525" y="448425"/>
              <a:ext cx="3519300" cy="902100"/>
            </a:xfrm>
            <a:prstGeom prst="roundRect">
              <a:avLst>
                <a:gd name="adj" fmla="val 16667"/>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1"/>
                                        <p:tgtEl>
                                          <p:spTgt spid="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9"/>
                                        </p:tgtEl>
                                        <p:attrNameLst>
                                          <p:attrName>style.visibility</p:attrName>
                                        </p:attrNameLst>
                                      </p:cBhvr>
                                      <p:to>
                                        <p:strVal val="visible"/>
                                      </p:to>
                                    </p:set>
                                    <p:animEffect transition="in" filter="fade">
                                      <p:cBhvr>
                                        <p:cTn id="12" dur="1"/>
                                        <p:tgtEl>
                                          <p:spTgt spid="2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0"/>
                                        </p:tgtEl>
                                        <p:attrNameLst>
                                          <p:attrName>style.visibility</p:attrName>
                                        </p:attrNameLst>
                                      </p:cBhvr>
                                      <p:to>
                                        <p:strVal val="visible"/>
                                      </p:to>
                                    </p:set>
                                    <p:animEffect transition="in" filter="fade">
                                      <p:cBhvr>
                                        <p:cTn id="17" dur="1"/>
                                        <p:tgtEl>
                                          <p:spTgt spid="2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1"/>
                                        </p:tgtEl>
                                        <p:attrNameLst>
                                          <p:attrName>style.visibility</p:attrName>
                                        </p:attrNameLst>
                                      </p:cBhvr>
                                      <p:to>
                                        <p:strVal val="visible"/>
                                      </p:to>
                                    </p:set>
                                    <p:animEffect transition="in" filter="fade">
                                      <p:cBhvr>
                                        <p:cTn id="22" dur="1"/>
                                        <p:tgtEl>
                                          <p:spTgt spid="2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2"/>
                                        </p:tgtEl>
                                        <p:attrNameLst>
                                          <p:attrName>style.visibility</p:attrName>
                                        </p:attrNameLst>
                                      </p:cBhvr>
                                      <p:to>
                                        <p:strVal val="visible"/>
                                      </p:to>
                                    </p:set>
                                    <p:animEffect transition="in" filter="fade">
                                      <p:cBhvr>
                                        <p:cTn id="27" dur="1"/>
                                        <p:tgtEl>
                                          <p:spTgt spid="2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7"/>
                                        </p:tgtEl>
                                        <p:attrNameLst>
                                          <p:attrName>style.visibility</p:attrName>
                                        </p:attrNameLst>
                                      </p:cBhvr>
                                      <p:to>
                                        <p:strVal val="visible"/>
                                      </p:to>
                                    </p:set>
                                    <p:animEffect transition="in" filter="fade">
                                      <p:cBhvr>
                                        <p:cTn id="32" dur="1"/>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7"/>
          <p:cNvSpPr txBox="1">
            <a:spLocks noGrp="1"/>
          </p:cNvSpPr>
          <p:nvPr>
            <p:ph type="ctrTitle"/>
          </p:nvPr>
        </p:nvSpPr>
        <p:spPr>
          <a:xfrm>
            <a:off x="510450" y="41775"/>
            <a:ext cx="8123100" cy="3028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t>FPGA-Accelerated Simulation</a:t>
            </a:r>
            <a:endParaRPr/>
          </a:p>
          <a:p>
            <a:pPr marL="0" lvl="0" indent="0" algn="ctr" rtl="0">
              <a:spcBef>
                <a:spcPts val="0"/>
              </a:spcBef>
              <a:spcAft>
                <a:spcPts val="0"/>
              </a:spcAft>
              <a:buNone/>
            </a:pPr>
            <a:r>
              <a:rPr lang="en-US"/>
              <a:t>vs. </a:t>
            </a:r>
            <a:endParaRPr/>
          </a:p>
          <a:p>
            <a:pPr marL="0" lvl="0" indent="0" algn="ctr" rtl="0">
              <a:spcBef>
                <a:spcPts val="0"/>
              </a:spcBef>
              <a:spcAft>
                <a:spcPts val="0"/>
              </a:spcAft>
              <a:buNone/>
            </a:pPr>
            <a:r>
              <a:rPr lang="en-US"/>
              <a:t>FPGA Prototyping</a:t>
            </a:r>
            <a:endParaRPr/>
          </a:p>
        </p:txBody>
      </p:sp>
      <p:sp>
        <p:nvSpPr>
          <p:cNvPr id="236" name="Google Shape;236;p47"/>
          <p:cNvSpPr txBox="1">
            <a:spLocks noGrp="1"/>
          </p:cNvSpPr>
          <p:nvPr>
            <p:ph type="subTitle" idx="1"/>
          </p:nvPr>
        </p:nvSpPr>
        <p:spPr>
          <a:xfrm>
            <a:off x="468625" y="3161388"/>
            <a:ext cx="8123100" cy="6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We’re not just synthesizing a design into LUTs.</a:t>
            </a:r>
            <a:endParaRPr/>
          </a:p>
        </p:txBody>
      </p:sp>
      <p:sp>
        <p:nvSpPr>
          <p:cNvPr id="237" name="Google Shape;237;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
                                        <p:tgtEl>
                                          <p:spTgt spid="2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8"/>
          <p:cNvSpPr txBox="1">
            <a:spLocks noGrp="1"/>
          </p:cNvSpPr>
          <p:nvPr>
            <p:ph type="title"/>
          </p:nvPr>
        </p:nvSpPr>
        <p:spPr>
          <a:xfrm>
            <a:off x="311700" y="279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Some Limitations of Conventional FPGA Prototypes</a:t>
            </a:r>
            <a:endParaRPr/>
          </a:p>
        </p:txBody>
      </p:sp>
      <p:sp>
        <p:nvSpPr>
          <p:cNvPr id="244" name="Google Shape;244;p48"/>
          <p:cNvSpPr txBox="1">
            <a:spLocks noGrp="1"/>
          </p:cNvSpPr>
          <p:nvPr>
            <p:ph type="body" idx="1"/>
          </p:nvPr>
        </p:nvSpPr>
        <p:spPr>
          <a:xfrm>
            <a:off x="196025" y="1115300"/>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arenR"/>
            </a:pPr>
            <a:r>
              <a:rPr lang="en-US" b="1"/>
              <a:t>Non-determinism &amp; I/O modeling challenges: </a:t>
            </a:r>
            <a:r>
              <a:rPr lang="en-US"/>
              <a:t> I/O, DRAM timing models dependent on variable, host-FPGA DRAM &amp; I/O timing</a:t>
            </a:r>
            <a:endParaRPr/>
          </a:p>
          <a:p>
            <a:pPr marL="914400" lvl="0" indent="0" algn="l" rtl="0">
              <a:spcBef>
                <a:spcPts val="1600"/>
              </a:spcBef>
              <a:spcAft>
                <a:spcPts val="0"/>
              </a:spcAft>
              <a:buNone/>
            </a:pPr>
            <a:endParaRPr/>
          </a:p>
          <a:p>
            <a:pPr marL="91440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245" name="Google Shape;245;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US"/>
              <a:t>6</a:t>
            </a:fld>
            <a:endParaRPr/>
          </a:p>
        </p:txBody>
      </p:sp>
      <p:cxnSp>
        <p:nvCxnSpPr>
          <p:cNvPr id="246" name="Google Shape;246;p48"/>
          <p:cNvCxnSpPr>
            <a:stCxn id="247" idx="0"/>
            <a:endCxn id="247" idx="2"/>
          </p:cNvCxnSpPr>
          <p:nvPr/>
        </p:nvCxnSpPr>
        <p:spPr>
          <a:xfrm>
            <a:off x="4296675" y="1873800"/>
            <a:ext cx="0" cy="1671600"/>
          </a:xfrm>
          <a:prstGeom prst="straightConnector1">
            <a:avLst/>
          </a:prstGeom>
          <a:noFill/>
          <a:ln w="28575" cap="flat" cmpd="sng">
            <a:solidFill>
              <a:srgbClr val="434343"/>
            </a:solidFill>
            <a:prstDash val="solid"/>
            <a:round/>
            <a:headEnd type="none" w="med" len="med"/>
            <a:tailEnd type="none" w="med" len="med"/>
          </a:ln>
        </p:spPr>
      </p:cxnSp>
      <p:sp>
        <p:nvSpPr>
          <p:cNvPr id="248" name="Google Shape;248;p48"/>
          <p:cNvSpPr txBox="1">
            <a:spLocks noGrp="1"/>
          </p:cNvSpPr>
          <p:nvPr>
            <p:ph type="body" idx="1"/>
          </p:nvPr>
        </p:nvSpPr>
        <p:spPr>
          <a:xfrm>
            <a:off x="161025" y="3616175"/>
            <a:ext cx="8520600" cy="3893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arenR" startAt="2"/>
            </a:pPr>
            <a:r>
              <a:rPr lang="en-US" b="1"/>
              <a:t>Resource limited:</a:t>
            </a:r>
            <a:r>
              <a:rPr lang="en-US"/>
              <a:t> Need multiple FPGAs to prototype non-trivial systems</a:t>
            </a:r>
            <a:endParaRPr/>
          </a:p>
          <a:p>
            <a:pPr marL="457200" lvl="0" indent="-342900" algn="l" rtl="0">
              <a:spcBef>
                <a:spcPts val="0"/>
              </a:spcBef>
              <a:spcAft>
                <a:spcPts val="0"/>
              </a:spcAft>
              <a:buSzPts val="1800"/>
              <a:buAutoNum type="arabicParenR" startAt="2"/>
            </a:pPr>
            <a:r>
              <a:rPr lang="en-US" b="1"/>
              <a:t>Usability:</a:t>
            </a:r>
            <a:r>
              <a:rPr lang="en-US"/>
              <a:t> Difficult to build, modify, debug</a:t>
            </a:r>
            <a:endParaRPr/>
          </a:p>
          <a:p>
            <a:pPr marL="0" lvl="0" indent="0" algn="l" rtl="0">
              <a:spcBef>
                <a:spcPts val="1600"/>
              </a:spcBef>
              <a:spcAft>
                <a:spcPts val="1600"/>
              </a:spcAft>
              <a:buNone/>
            </a:pPr>
            <a:endParaRPr/>
          </a:p>
        </p:txBody>
      </p:sp>
      <p:pic>
        <p:nvPicPr>
          <p:cNvPr id="249" name="Google Shape;249;p48"/>
          <p:cNvPicPr preferRelativeResize="0"/>
          <p:nvPr/>
        </p:nvPicPr>
        <p:blipFill>
          <a:blip r:embed="rId3">
            <a:alphaModFix/>
          </a:blip>
          <a:stretch>
            <a:fillRect/>
          </a:stretch>
        </p:blipFill>
        <p:spPr>
          <a:xfrm>
            <a:off x="4563440" y="1873788"/>
            <a:ext cx="1630513" cy="1741325"/>
          </a:xfrm>
          <a:prstGeom prst="rect">
            <a:avLst/>
          </a:prstGeom>
          <a:noFill/>
          <a:ln>
            <a:noFill/>
          </a:ln>
        </p:spPr>
      </p:pic>
      <p:pic>
        <p:nvPicPr>
          <p:cNvPr id="250" name="Google Shape;250;p48"/>
          <p:cNvPicPr preferRelativeResize="0"/>
          <p:nvPr/>
        </p:nvPicPr>
        <p:blipFill>
          <a:blip r:embed="rId4">
            <a:alphaModFix/>
          </a:blip>
          <a:stretch>
            <a:fillRect/>
          </a:stretch>
        </p:blipFill>
        <p:spPr>
          <a:xfrm>
            <a:off x="3297677" y="1873800"/>
            <a:ext cx="641115" cy="1741300"/>
          </a:xfrm>
          <a:prstGeom prst="rect">
            <a:avLst/>
          </a:prstGeom>
          <a:noFill/>
          <a:ln>
            <a:noFill/>
          </a:ln>
        </p:spPr>
      </p:pic>
      <p:pic>
        <p:nvPicPr>
          <p:cNvPr id="251" name="Google Shape;251;p48"/>
          <p:cNvPicPr preferRelativeResize="0"/>
          <p:nvPr/>
        </p:nvPicPr>
        <p:blipFill>
          <a:blip r:embed="rId5">
            <a:alphaModFix/>
          </a:blip>
          <a:stretch>
            <a:fillRect/>
          </a:stretch>
        </p:blipFill>
        <p:spPr>
          <a:xfrm>
            <a:off x="1557898" y="1877913"/>
            <a:ext cx="1630500" cy="1732899"/>
          </a:xfrm>
          <a:prstGeom prst="rect">
            <a:avLst/>
          </a:prstGeom>
          <a:noFill/>
          <a:ln>
            <a:noFill/>
          </a:ln>
        </p:spPr>
      </p:pic>
      <p:pic>
        <p:nvPicPr>
          <p:cNvPr id="252" name="Google Shape;252;p48"/>
          <p:cNvPicPr preferRelativeResize="0"/>
          <p:nvPr/>
        </p:nvPicPr>
        <p:blipFill>
          <a:blip r:embed="rId6">
            <a:alphaModFix/>
          </a:blip>
          <a:stretch>
            <a:fillRect/>
          </a:stretch>
        </p:blipFill>
        <p:spPr>
          <a:xfrm>
            <a:off x="6308323" y="1873700"/>
            <a:ext cx="641125" cy="1741327"/>
          </a:xfrm>
          <a:prstGeom prst="rect">
            <a:avLst/>
          </a:prstGeom>
          <a:noFill/>
          <a:ln>
            <a:noFill/>
          </a:ln>
        </p:spPr>
      </p:pic>
      <p:sp>
        <p:nvSpPr>
          <p:cNvPr id="253" name="Google Shape;253;p48"/>
          <p:cNvSpPr txBox="1"/>
          <p:nvPr/>
        </p:nvSpPr>
        <p:spPr>
          <a:xfrm>
            <a:off x="3265738" y="3127200"/>
            <a:ext cx="705000" cy="41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FFFFFF"/>
                </a:solidFill>
              </a:rPr>
              <a:t>100 cycles</a:t>
            </a:r>
            <a:endParaRPr sz="1200">
              <a:solidFill>
                <a:srgbClr val="FFFFFF"/>
              </a:solidFill>
            </a:endParaRPr>
          </a:p>
        </p:txBody>
      </p:sp>
      <p:sp>
        <p:nvSpPr>
          <p:cNvPr id="254" name="Google Shape;254;p48"/>
          <p:cNvSpPr txBox="1"/>
          <p:nvPr/>
        </p:nvSpPr>
        <p:spPr>
          <a:xfrm>
            <a:off x="6308325" y="3127200"/>
            <a:ext cx="641100" cy="32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FFFFFF"/>
                </a:solidFill>
              </a:rPr>
              <a:t>10 cycles!</a:t>
            </a:r>
            <a:endParaRPr sz="12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1"/>
                                        <p:tgtEl>
                                          <p:spTgt spid="2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6"/>
                                        </p:tgtEl>
                                        <p:attrNameLst>
                                          <p:attrName>style.visibility</p:attrName>
                                        </p:attrNameLst>
                                      </p:cBhvr>
                                      <p:to>
                                        <p:strVal val="visible"/>
                                      </p:to>
                                    </p:set>
                                    <p:animEffect transition="in" filter="fade">
                                      <p:cBhvr>
                                        <p:cTn id="12" dur="1"/>
                                        <p:tgtEl>
                                          <p:spTgt spid="246"/>
                                        </p:tgtEl>
                                      </p:cBhvr>
                                    </p:animEffect>
                                  </p:childTnLst>
                                </p:cTn>
                              </p:par>
                              <p:par>
                                <p:cTn id="13" presetID="10" presetClass="entr" presetSubtype="0" fill="hold" nodeType="withEffect">
                                  <p:stCondLst>
                                    <p:cond delay="0"/>
                                  </p:stCondLst>
                                  <p:childTnLst>
                                    <p:set>
                                      <p:cBhvr>
                                        <p:cTn id="14" dur="1" fill="hold">
                                          <p:stCondLst>
                                            <p:cond delay="0"/>
                                          </p:stCondLst>
                                        </p:cTn>
                                        <p:tgtEl>
                                          <p:spTgt spid="249"/>
                                        </p:tgtEl>
                                        <p:attrNameLst>
                                          <p:attrName>style.visibility</p:attrName>
                                        </p:attrNameLst>
                                      </p:cBhvr>
                                      <p:to>
                                        <p:strVal val="visible"/>
                                      </p:to>
                                    </p:set>
                                    <p:animEffect transition="in" filter="fade">
                                      <p:cBhvr>
                                        <p:cTn id="15" dur="1"/>
                                        <p:tgtEl>
                                          <p:spTgt spid="24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0"/>
                                        </p:tgtEl>
                                        <p:attrNameLst>
                                          <p:attrName>style.visibility</p:attrName>
                                        </p:attrNameLst>
                                      </p:cBhvr>
                                      <p:to>
                                        <p:strVal val="visible"/>
                                      </p:to>
                                    </p:set>
                                    <p:animEffect transition="in" filter="fade">
                                      <p:cBhvr>
                                        <p:cTn id="20" dur="1"/>
                                        <p:tgtEl>
                                          <p:spTgt spid="25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52"/>
                                        </p:tgtEl>
                                        <p:attrNameLst>
                                          <p:attrName>style.visibility</p:attrName>
                                        </p:attrNameLst>
                                      </p:cBhvr>
                                      <p:to>
                                        <p:strVal val="visible"/>
                                      </p:to>
                                    </p:set>
                                    <p:animEffect transition="in" filter="fade">
                                      <p:cBhvr>
                                        <p:cTn id="25" dur="1"/>
                                        <p:tgtEl>
                                          <p:spTgt spid="25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48">
                                            <p:txEl>
                                              <p:pRg st="0" end="0"/>
                                            </p:txEl>
                                          </p:spTgt>
                                        </p:tgtEl>
                                        <p:attrNameLst>
                                          <p:attrName>style.visibility</p:attrName>
                                        </p:attrNameLst>
                                      </p:cBhvr>
                                      <p:to>
                                        <p:strVal val="visible"/>
                                      </p:to>
                                    </p:set>
                                    <p:animEffect transition="in" filter="fade">
                                      <p:cBhvr>
                                        <p:cTn id="30" dur="1"/>
                                        <p:tgtEl>
                                          <p:spTgt spid="24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48">
                                            <p:txEl>
                                              <p:pRg st="1" end="1"/>
                                            </p:txEl>
                                          </p:spTgt>
                                        </p:tgtEl>
                                        <p:attrNameLst>
                                          <p:attrName>style.visibility</p:attrName>
                                        </p:attrNameLst>
                                      </p:cBhvr>
                                      <p:to>
                                        <p:strVal val="visible"/>
                                      </p:to>
                                    </p:set>
                                    <p:animEffect transition="in" filter="fade">
                                      <p:cBhvr>
                                        <p:cTn id="35" dur="1"/>
                                        <p:tgtEl>
                                          <p:spTgt spid="24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49"/>
          <p:cNvPicPr preferRelativeResize="0"/>
          <p:nvPr/>
        </p:nvPicPr>
        <p:blipFill>
          <a:blip r:embed="rId3">
            <a:alphaModFix/>
          </a:blip>
          <a:stretch>
            <a:fillRect/>
          </a:stretch>
        </p:blipFill>
        <p:spPr>
          <a:xfrm>
            <a:off x="3294851" y="1111775"/>
            <a:ext cx="5820278" cy="3233500"/>
          </a:xfrm>
          <a:prstGeom prst="rect">
            <a:avLst/>
          </a:prstGeom>
          <a:noFill/>
          <a:ln>
            <a:noFill/>
          </a:ln>
        </p:spPr>
      </p:pic>
      <p:sp>
        <p:nvSpPr>
          <p:cNvPr id="261" name="Google Shape;261;p49"/>
          <p:cNvSpPr txBox="1">
            <a:spLocks noGrp="1"/>
          </p:cNvSpPr>
          <p:nvPr>
            <p:ph type="title"/>
          </p:nvPr>
        </p:nvSpPr>
        <p:spPr>
          <a:xfrm>
            <a:off x="311700" y="279575"/>
            <a:ext cx="883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Discrete-Event Simulation using FPGAs (RAMP) </a:t>
            </a:r>
            <a:endParaRPr/>
          </a:p>
        </p:txBody>
      </p:sp>
      <p:sp>
        <p:nvSpPr>
          <p:cNvPr id="262" name="Google Shape;262;p49"/>
          <p:cNvSpPr/>
          <p:nvPr/>
        </p:nvSpPr>
        <p:spPr>
          <a:xfrm>
            <a:off x="3191000" y="924250"/>
            <a:ext cx="5910275" cy="3629025"/>
          </a:xfrm>
          <a:custGeom>
            <a:avLst/>
            <a:gdLst/>
            <a:ahLst/>
            <a:cxnLst/>
            <a:rect l="l" t="t" r="r" b="b"/>
            <a:pathLst>
              <a:path w="236411" h="145161" extrusionOk="0">
                <a:moveTo>
                  <a:pt x="81153" y="24765"/>
                </a:moveTo>
                <a:lnTo>
                  <a:pt x="81153" y="45720"/>
                </a:lnTo>
                <a:lnTo>
                  <a:pt x="96012" y="60579"/>
                </a:lnTo>
                <a:lnTo>
                  <a:pt x="121158" y="60579"/>
                </a:lnTo>
                <a:lnTo>
                  <a:pt x="139065" y="42672"/>
                </a:lnTo>
                <a:lnTo>
                  <a:pt x="139065" y="0"/>
                </a:lnTo>
                <a:lnTo>
                  <a:pt x="224790" y="0"/>
                </a:lnTo>
                <a:lnTo>
                  <a:pt x="224790" y="89154"/>
                </a:lnTo>
                <a:lnTo>
                  <a:pt x="236411" y="100775"/>
                </a:lnTo>
                <a:lnTo>
                  <a:pt x="236411" y="145161"/>
                </a:lnTo>
                <a:lnTo>
                  <a:pt x="0" y="145161"/>
                </a:lnTo>
                <a:lnTo>
                  <a:pt x="0" y="21336"/>
                </a:lnTo>
                <a:lnTo>
                  <a:pt x="33439" y="2030"/>
                </a:lnTo>
                <a:lnTo>
                  <a:pt x="79387" y="14342"/>
                </a:lnTo>
                <a:close/>
              </a:path>
            </a:pathLst>
          </a:custGeom>
          <a:solidFill>
            <a:srgbClr val="FFFFFF">
              <a:alpha val="83830"/>
            </a:srgbClr>
          </a:solidFill>
          <a:ln>
            <a:noFill/>
          </a:ln>
        </p:spPr>
      </p:sp>
      <p:sp>
        <p:nvSpPr>
          <p:cNvPr id="263" name="Google Shape;263;p49"/>
          <p:cNvSpPr txBox="1">
            <a:spLocks noGrp="1"/>
          </p:cNvSpPr>
          <p:nvPr>
            <p:ph type="body" idx="1"/>
          </p:nvPr>
        </p:nvSpPr>
        <p:spPr>
          <a:xfrm>
            <a:off x="196025" y="886700"/>
            <a:ext cx="3327900" cy="2417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US"/>
              <a:t>Separate </a:t>
            </a:r>
            <a:r>
              <a:rPr lang="en-US" i="1"/>
              <a:t>target</a:t>
            </a:r>
            <a:r>
              <a:rPr lang="en-US"/>
              <a:t> from </a:t>
            </a:r>
            <a:r>
              <a:rPr lang="en-US" i="1"/>
              <a:t>host</a:t>
            </a:r>
            <a:endParaRPr i="1"/>
          </a:p>
          <a:p>
            <a:pPr marL="457200" lvl="0" indent="-342900" algn="l" rtl="0">
              <a:spcBef>
                <a:spcPts val="0"/>
              </a:spcBef>
              <a:spcAft>
                <a:spcPts val="0"/>
              </a:spcAft>
              <a:buSzPts val="1800"/>
              <a:buChar char="●"/>
            </a:pPr>
            <a:r>
              <a:rPr lang="en-US"/>
              <a:t>Represent target as a dataflow graph. Closed system.</a:t>
            </a:r>
            <a:endParaRPr/>
          </a:p>
          <a:p>
            <a:pPr marL="457200" lvl="0" indent="-342900" algn="l" rtl="0">
              <a:lnSpc>
                <a:spcPct val="100000"/>
              </a:lnSpc>
              <a:spcBef>
                <a:spcPts val="0"/>
              </a:spcBef>
              <a:spcAft>
                <a:spcPts val="0"/>
              </a:spcAft>
              <a:buSzPts val="1800"/>
              <a:buChar char="●"/>
            </a:pPr>
            <a:r>
              <a:rPr lang="en-US"/>
              <a:t>3 constituents:</a:t>
            </a:r>
            <a:endParaRPr/>
          </a:p>
          <a:p>
            <a:pPr marL="914400" lvl="1" indent="-317500" algn="l" rtl="0">
              <a:spcBef>
                <a:spcPts val="0"/>
              </a:spcBef>
              <a:spcAft>
                <a:spcPts val="0"/>
              </a:spcAft>
              <a:buSzPts val="1400"/>
              <a:buAutoNum type="alphaLcParenR"/>
            </a:pPr>
            <a:r>
              <a:rPr lang="en-US"/>
              <a:t>Models</a:t>
            </a:r>
            <a:endParaRPr/>
          </a:p>
          <a:p>
            <a:pPr marL="914400" lvl="1" indent="-317500" algn="l" rtl="0">
              <a:spcBef>
                <a:spcPts val="0"/>
              </a:spcBef>
              <a:spcAft>
                <a:spcPts val="0"/>
              </a:spcAft>
              <a:buSzPts val="1400"/>
              <a:buAutoNum type="alphaLcParenR"/>
            </a:pPr>
            <a:r>
              <a:rPr lang="en-US"/>
              <a:t>Channels</a:t>
            </a:r>
            <a:endParaRPr/>
          </a:p>
          <a:p>
            <a:pPr marL="914400" lvl="1" indent="-317500" algn="l" rtl="0">
              <a:spcBef>
                <a:spcPts val="0"/>
              </a:spcBef>
              <a:spcAft>
                <a:spcPts val="0"/>
              </a:spcAft>
              <a:buSzPts val="1400"/>
              <a:buAutoNum type="alphaLcParenR"/>
            </a:pPr>
            <a:r>
              <a:rPr lang="en-US"/>
              <a:t>Tokens</a:t>
            </a:r>
            <a:endParaRPr/>
          </a:p>
        </p:txBody>
      </p:sp>
      <p:sp>
        <p:nvSpPr>
          <p:cNvPr id="264" name="Google Shape;264;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US"/>
              <a:t>7</a:t>
            </a:fld>
            <a:endParaRPr/>
          </a:p>
        </p:txBody>
      </p:sp>
      <p:grpSp>
        <p:nvGrpSpPr>
          <p:cNvPr id="265" name="Google Shape;265;p49"/>
          <p:cNvGrpSpPr/>
          <p:nvPr/>
        </p:nvGrpSpPr>
        <p:grpSpPr>
          <a:xfrm>
            <a:off x="4846375" y="1588325"/>
            <a:ext cx="2221275" cy="1221650"/>
            <a:chOff x="4846375" y="1588325"/>
            <a:chExt cx="2221275" cy="1221650"/>
          </a:xfrm>
        </p:grpSpPr>
        <p:sp>
          <p:nvSpPr>
            <p:cNvPr id="266" name="Google Shape;266;p49"/>
            <p:cNvSpPr/>
            <p:nvPr/>
          </p:nvSpPr>
          <p:spPr>
            <a:xfrm>
              <a:off x="4846375" y="1588325"/>
              <a:ext cx="162900" cy="162900"/>
            </a:xfrm>
            <a:prstGeom prst="ellipse">
              <a:avLst/>
            </a:prstGeom>
            <a:solidFill>
              <a:srgbClr val="FFFF00"/>
            </a:solid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9"/>
            <p:cNvSpPr/>
            <p:nvPr/>
          </p:nvSpPr>
          <p:spPr>
            <a:xfrm>
              <a:off x="5847475" y="2647075"/>
              <a:ext cx="162900" cy="162900"/>
            </a:xfrm>
            <a:prstGeom prst="ellipse">
              <a:avLst/>
            </a:prstGeom>
            <a:solidFill>
              <a:srgbClr val="FFFF00"/>
            </a:solid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9"/>
            <p:cNvSpPr/>
            <p:nvPr/>
          </p:nvSpPr>
          <p:spPr>
            <a:xfrm>
              <a:off x="6904750" y="1751225"/>
              <a:ext cx="162900" cy="162900"/>
            </a:xfrm>
            <a:prstGeom prst="ellipse">
              <a:avLst/>
            </a:prstGeom>
            <a:solidFill>
              <a:srgbClr val="FFFF00"/>
            </a:solid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9"/>
            <p:cNvSpPr/>
            <p:nvPr/>
          </p:nvSpPr>
          <p:spPr>
            <a:xfrm>
              <a:off x="5114050" y="2302700"/>
              <a:ext cx="162900" cy="162900"/>
            </a:xfrm>
            <a:prstGeom prst="ellipse">
              <a:avLst/>
            </a:prstGeom>
            <a:solidFill>
              <a:srgbClr val="FFFF00"/>
            </a:solid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49"/>
          <p:cNvGrpSpPr/>
          <p:nvPr/>
        </p:nvGrpSpPr>
        <p:grpSpPr>
          <a:xfrm>
            <a:off x="5066425" y="1679300"/>
            <a:ext cx="1753550" cy="854675"/>
            <a:chOff x="5066425" y="1679300"/>
            <a:chExt cx="1753550" cy="854675"/>
          </a:xfrm>
        </p:grpSpPr>
        <p:cxnSp>
          <p:nvCxnSpPr>
            <p:cNvPr id="271" name="Google Shape;271;p49"/>
            <p:cNvCxnSpPr/>
            <p:nvPr/>
          </p:nvCxnSpPr>
          <p:spPr>
            <a:xfrm>
              <a:off x="5066425" y="1679300"/>
              <a:ext cx="353400" cy="0"/>
            </a:xfrm>
            <a:prstGeom prst="straightConnector1">
              <a:avLst/>
            </a:prstGeom>
            <a:noFill/>
            <a:ln w="19050" cap="flat" cmpd="sng">
              <a:solidFill>
                <a:srgbClr val="000000"/>
              </a:solidFill>
              <a:prstDash val="solid"/>
              <a:round/>
              <a:headEnd type="none" w="med" len="med"/>
              <a:tailEnd type="triangle" w="med" len="med"/>
            </a:ln>
          </p:spPr>
        </p:cxnSp>
        <p:cxnSp>
          <p:nvCxnSpPr>
            <p:cNvPr id="272" name="Google Shape;272;p49"/>
            <p:cNvCxnSpPr/>
            <p:nvPr/>
          </p:nvCxnSpPr>
          <p:spPr>
            <a:xfrm rot="10800000" flipH="1">
              <a:off x="5318475" y="2027775"/>
              <a:ext cx="233400" cy="233400"/>
            </a:xfrm>
            <a:prstGeom prst="straightConnector1">
              <a:avLst/>
            </a:prstGeom>
            <a:noFill/>
            <a:ln w="19050" cap="flat" cmpd="sng">
              <a:solidFill>
                <a:srgbClr val="000000"/>
              </a:solidFill>
              <a:prstDash val="solid"/>
              <a:round/>
              <a:headEnd type="none" w="med" len="med"/>
              <a:tailEnd type="triangle" w="med" len="med"/>
            </a:ln>
          </p:spPr>
        </p:cxnSp>
        <p:cxnSp>
          <p:nvCxnSpPr>
            <p:cNvPr id="273" name="Google Shape;273;p49"/>
            <p:cNvCxnSpPr/>
            <p:nvPr/>
          </p:nvCxnSpPr>
          <p:spPr>
            <a:xfrm rot="10800000">
              <a:off x="5928925" y="2218975"/>
              <a:ext cx="0" cy="315000"/>
            </a:xfrm>
            <a:prstGeom prst="straightConnector1">
              <a:avLst/>
            </a:prstGeom>
            <a:noFill/>
            <a:ln w="19050" cap="flat" cmpd="sng">
              <a:solidFill>
                <a:srgbClr val="000000"/>
              </a:solidFill>
              <a:prstDash val="solid"/>
              <a:round/>
              <a:headEnd type="none" w="med" len="med"/>
              <a:tailEnd type="triangle" w="med" len="med"/>
            </a:ln>
          </p:spPr>
        </p:cxnSp>
        <p:cxnSp>
          <p:nvCxnSpPr>
            <p:cNvPr id="274" name="Google Shape;274;p49"/>
            <p:cNvCxnSpPr/>
            <p:nvPr/>
          </p:nvCxnSpPr>
          <p:spPr>
            <a:xfrm rot="10800000">
              <a:off x="6438975" y="1832675"/>
              <a:ext cx="381000" cy="0"/>
            </a:xfrm>
            <a:prstGeom prst="straightConnector1">
              <a:avLst/>
            </a:prstGeom>
            <a:noFill/>
            <a:ln w="19050" cap="flat" cmpd="sng">
              <a:solidFill>
                <a:srgbClr val="000000"/>
              </a:solidFill>
              <a:prstDash val="solid"/>
              <a:round/>
              <a:headEnd type="none" w="med" len="med"/>
              <a:tailEnd type="triangle" w="med" len="med"/>
            </a:ln>
          </p:spPr>
        </p:cxnSp>
      </p:grpSp>
      <p:grpSp>
        <p:nvGrpSpPr>
          <p:cNvPr id="275" name="Google Shape;275;p49"/>
          <p:cNvGrpSpPr/>
          <p:nvPr/>
        </p:nvGrpSpPr>
        <p:grpSpPr>
          <a:xfrm>
            <a:off x="4846375" y="1598825"/>
            <a:ext cx="2221275" cy="962025"/>
            <a:chOff x="4846375" y="1598825"/>
            <a:chExt cx="2221275" cy="962025"/>
          </a:xfrm>
        </p:grpSpPr>
        <p:sp>
          <p:nvSpPr>
            <p:cNvPr id="276" name="Google Shape;276;p49"/>
            <p:cNvSpPr/>
            <p:nvPr/>
          </p:nvSpPr>
          <p:spPr>
            <a:xfrm>
              <a:off x="5190250" y="2397950"/>
              <a:ext cx="162900" cy="162900"/>
            </a:xfrm>
            <a:prstGeom prst="ellipse">
              <a:avLst/>
            </a:prstGeom>
            <a:solidFill>
              <a:srgbClr val="FFFF00"/>
            </a:solid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7" name="Google Shape;277;p49"/>
            <p:cNvCxnSpPr/>
            <p:nvPr/>
          </p:nvCxnSpPr>
          <p:spPr>
            <a:xfrm rot="10800000" flipH="1">
              <a:off x="5394675" y="2123025"/>
              <a:ext cx="233400" cy="233400"/>
            </a:xfrm>
            <a:prstGeom prst="straightConnector1">
              <a:avLst/>
            </a:prstGeom>
            <a:noFill/>
            <a:ln w="19050" cap="flat" cmpd="sng">
              <a:solidFill>
                <a:srgbClr val="000000"/>
              </a:solidFill>
              <a:prstDash val="solid"/>
              <a:round/>
              <a:headEnd type="triangle" w="med" len="med"/>
              <a:tailEnd type="none" w="med" len="med"/>
            </a:ln>
          </p:spPr>
        </p:cxnSp>
        <p:sp>
          <p:nvSpPr>
            <p:cNvPr id="278" name="Google Shape;278;p49"/>
            <p:cNvSpPr/>
            <p:nvPr/>
          </p:nvSpPr>
          <p:spPr>
            <a:xfrm>
              <a:off x="4846375" y="1740725"/>
              <a:ext cx="162900" cy="162900"/>
            </a:xfrm>
            <a:prstGeom prst="ellipse">
              <a:avLst/>
            </a:prstGeom>
            <a:solidFill>
              <a:srgbClr val="FFFF00"/>
            </a:solid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9" name="Google Shape;279;p49"/>
            <p:cNvCxnSpPr/>
            <p:nvPr/>
          </p:nvCxnSpPr>
          <p:spPr>
            <a:xfrm>
              <a:off x="5066425" y="1831700"/>
              <a:ext cx="353400" cy="0"/>
            </a:xfrm>
            <a:prstGeom prst="straightConnector1">
              <a:avLst/>
            </a:prstGeom>
            <a:noFill/>
            <a:ln w="19050" cap="flat" cmpd="sng">
              <a:solidFill>
                <a:srgbClr val="000000"/>
              </a:solidFill>
              <a:prstDash val="solid"/>
              <a:round/>
              <a:headEnd type="triangle" w="med" len="med"/>
              <a:tailEnd type="none" w="med" len="med"/>
            </a:ln>
          </p:spPr>
        </p:cxnSp>
        <p:sp>
          <p:nvSpPr>
            <p:cNvPr id="280" name="Google Shape;280;p49"/>
            <p:cNvSpPr/>
            <p:nvPr/>
          </p:nvSpPr>
          <p:spPr>
            <a:xfrm>
              <a:off x="6904750" y="1598825"/>
              <a:ext cx="162900" cy="162900"/>
            </a:xfrm>
            <a:prstGeom prst="ellipse">
              <a:avLst/>
            </a:prstGeom>
            <a:solidFill>
              <a:srgbClr val="FFFF00"/>
            </a:solid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1" name="Google Shape;281;p49"/>
            <p:cNvCxnSpPr/>
            <p:nvPr/>
          </p:nvCxnSpPr>
          <p:spPr>
            <a:xfrm rot="10800000">
              <a:off x="6438975" y="1680275"/>
              <a:ext cx="381000" cy="0"/>
            </a:xfrm>
            <a:prstGeom prst="straightConnector1">
              <a:avLst/>
            </a:prstGeom>
            <a:noFill/>
            <a:ln w="19050" cap="flat" cmpd="sng">
              <a:solidFill>
                <a:srgbClr val="000000"/>
              </a:solidFill>
              <a:prstDash val="solid"/>
              <a:round/>
              <a:headEnd type="triangle" w="med" len="med"/>
              <a:tailEnd type="none" w="med" len="med"/>
            </a:ln>
          </p:spPr>
        </p:cxnSp>
      </p:grpSp>
      <p:sp>
        <p:nvSpPr>
          <p:cNvPr id="282" name="Google Shape;282;p49"/>
          <p:cNvSpPr txBox="1">
            <a:spLocks noGrp="1"/>
          </p:cNvSpPr>
          <p:nvPr>
            <p:ph type="body" idx="1"/>
          </p:nvPr>
        </p:nvSpPr>
        <p:spPr>
          <a:xfrm>
            <a:off x="196025" y="3189575"/>
            <a:ext cx="3327900" cy="100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US"/>
              <a:t>Decoupled RTL models can be abstract, highly optimized for FPGA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3">
                                            <p:txEl>
                                              <p:pRg st="0" end="0"/>
                                            </p:txEl>
                                          </p:spTgt>
                                        </p:tgtEl>
                                        <p:attrNameLst>
                                          <p:attrName>style.visibility</p:attrName>
                                        </p:attrNameLst>
                                      </p:cBhvr>
                                      <p:to>
                                        <p:strVal val="visible"/>
                                      </p:to>
                                    </p:set>
                                    <p:animEffect transition="in" filter="fade">
                                      <p:cBhvr>
                                        <p:cTn id="7" dur="1"/>
                                        <p:tgtEl>
                                          <p:spTgt spid="2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3">
                                            <p:txEl>
                                              <p:pRg st="1" end="1"/>
                                            </p:txEl>
                                          </p:spTgt>
                                        </p:tgtEl>
                                        <p:attrNameLst>
                                          <p:attrName>style.visibility</p:attrName>
                                        </p:attrNameLst>
                                      </p:cBhvr>
                                      <p:to>
                                        <p:strVal val="visible"/>
                                      </p:to>
                                    </p:set>
                                    <p:animEffect transition="in" filter="fade">
                                      <p:cBhvr>
                                        <p:cTn id="12" dur="1"/>
                                        <p:tgtEl>
                                          <p:spTgt spid="2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3">
                                            <p:txEl>
                                              <p:pRg st="2" end="2"/>
                                            </p:txEl>
                                          </p:spTgt>
                                        </p:tgtEl>
                                        <p:attrNameLst>
                                          <p:attrName>style.visibility</p:attrName>
                                        </p:attrNameLst>
                                      </p:cBhvr>
                                      <p:to>
                                        <p:strVal val="visible"/>
                                      </p:to>
                                    </p:set>
                                    <p:animEffect transition="in" filter="fade">
                                      <p:cBhvr>
                                        <p:cTn id="17" dur="1"/>
                                        <p:tgtEl>
                                          <p:spTgt spid="2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3">
                                            <p:txEl>
                                              <p:pRg st="3" end="3"/>
                                            </p:txEl>
                                          </p:spTgt>
                                        </p:tgtEl>
                                        <p:attrNameLst>
                                          <p:attrName>style.visibility</p:attrName>
                                        </p:attrNameLst>
                                      </p:cBhvr>
                                      <p:to>
                                        <p:strVal val="visible"/>
                                      </p:to>
                                    </p:set>
                                    <p:animEffect transition="in" filter="fade">
                                      <p:cBhvr>
                                        <p:cTn id="22" dur="1"/>
                                        <p:tgtEl>
                                          <p:spTgt spid="2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3">
                                            <p:txEl>
                                              <p:pRg st="4" end="4"/>
                                            </p:txEl>
                                          </p:spTgt>
                                        </p:tgtEl>
                                        <p:attrNameLst>
                                          <p:attrName>style.visibility</p:attrName>
                                        </p:attrNameLst>
                                      </p:cBhvr>
                                      <p:to>
                                        <p:strVal val="visible"/>
                                      </p:to>
                                    </p:set>
                                    <p:animEffect transition="in" filter="fade">
                                      <p:cBhvr>
                                        <p:cTn id="27" dur="1"/>
                                        <p:tgtEl>
                                          <p:spTgt spid="2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3">
                                            <p:txEl>
                                              <p:pRg st="5" end="5"/>
                                            </p:txEl>
                                          </p:spTgt>
                                        </p:tgtEl>
                                        <p:attrNameLst>
                                          <p:attrName>style.visibility</p:attrName>
                                        </p:attrNameLst>
                                      </p:cBhvr>
                                      <p:to>
                                        <p:strVal val="visible"/>
                                      </p:to>
                                    </p:set>
                                    <p:animEffect transition="in" filter="fade">
                                      <p:cBhvr>
                                        <p:cTn id="32" dur="1"/>
                                        <p:tgtEl>
                                          <p:spTgt spid="26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2"/>
                                        </p:tgtEl>
                                        <p:attrNameLst>
                                          <p:attrName>style.visibility</p:attrName>
                                        </p:attrNameLst>
                                      </p:cBhvr>
                                      <p:to>
                                        <p:strVal val="visible"/>
                                      </p:to>
                                    </p:set>
                                    <p:animEffect transition="in" filter="fade">
                                      <p:cBhvr>
                                        <p:cTn id="37" dur="1"/>
                                        <p:tgtEl>
                                          <p:spTgt spid="262"/>
                                        </p:tgtEl>
                                      </p:cBhvr>
                                    </p:animEffect>
                                  </p:childTnLst>
                                </p:cTn>
                              </p:par>
                              <p:par>
                                <p:cTn id="38" presetID="1" presetClass="entr" presetSubtype="0" fill="hold" nodeType="withEffect">
                                  <p:stCondLst>
                                    <p:cond delay="0"/>
                                  </p:stCondLst>
                                  <p:childTnLst>
                                    <p:set>
                                      <p:cBhvr>
                                        <p:cTn id="39" dur="1" fill="hold">
                                          <p:stCondLst>
                                            <p:cond delay="0"/>
                                          </p:stCondLst>
                                        </p:cTn>
                                        <p:tgtEl>
                                          <p:spTgt spid="26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70"/>
                                        </p:tgtEl>
                                        <p:attrNameLst>
                                          <p:attrName>style.visibility</p:attrName>
                                        </p:attrNameLst>
                                      </p:cBhvr>
                                      <p:to>
                                        <p:strVal val="visible"/>
                                      </p:to>
                                    </p:set>
                                    <p:animEffect transition="in" filter="fade">
                                      <p:cBhvr>
                                        <p:cTn id="44" dur="1"/>
                                        <p:tgtEl>
                                          <p:spTgt spid="270"/>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75"/>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265"/>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27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82"/>
                                        </p:tgtEl>
                                        <p:attrNameLst>
                                          <p:attrName>style.visibility</p:attrName>
                                        </p:attrNameLst>
                                      </p:cBhvr>
                                      <p:to>
                                        <p:strVal val="visible"/>
                                      </p:to>
                                    </p:set>
                                  </p:childTnLst>
                                </p:cTn>
                              </p:par>
                              <p:par>
                                <p:cTn id="57" presetID="1" presetClass="exit" presetSubtype="0" fill="hold" nodeType="withEffect">
                                  <p:stCondLst>
                                    <p:cond delay="0"/>
                                  </p:stCondLst>
                                  <p:childTnLst>
                                    <p:set>
                                      <p:cBhvr>
                                        <p:cTn id="58" dur="1" fill="hold">
                                          <p:stCondLst>
                                            <p:cond delay="0"/>
                                          </p:stCondLst>
                                        </p:cTn>
                                        <p:tgtEl>
                                          <p:spTgt spid="262"/>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2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0"/>
          <p:cNvSpPr txBox="1">
            <a:spLocks noGrp="1"/>
          </p:cNvSpPr>
          <p:nvPr>
            <p:ph type="body" idx="1"/>
          </p:nvPr>
        </p:nvSpPr>
        <p:spPr>
          <a:xfrm>
            <a:off x="196025" y="1115300"/>
            <a:ext cx="8520600" cy="3873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dirty="0"/>
              <a:t> 1.    Don’t hand-write abstract FPGA-hosted models. </a:t>
            </a:r>
            <a:endParaRPr dirty="0"/>
          </a:p>
          <a:p>
            <a:pPr marL="457200" lvl="0" indent="-342900" algn="l" rtl="0">
              <a:lnSpc>
                <a:spcPct val="115000"/>
              </a:lnSpc>
              <a:spcBef>
                <a:spcPts val="0"/>
              </a:spcBef>
              <a:spcAft>
                <a:spcPts val="0"/>
              </a:spcAft>
              <a:buSzPts val="1800"/>
              <a:buChar char="●"/>
            </a:pPr>
            <a:r>
              <a:rPr lang="en-US" dirty="0"/>
              <a:t>Generate bit-exact models from RTL that would be taped out</a:t>
            </a:r>
            <a:endParaRPr dirty="0"/>
          </a:p>
          <a:p>
            <a:pPr marL="457200" lvl="0" indent="-342900" algn="l" rtl="0">
              <a:lnSpc>
                <a:spcPct val="115000"/>
              </a:lnSpc>
              <a:spcBef>
                <a:spcPts val="0"/>
              </a:spcBef>
              <a:spcAft>
                <a:spcPts val="0"/>
              </a:spcAft>
              <a:buSzPts val="1800"/>
              <a:buChar char="●"/>
            </a:pPr>
            <a:r>
              <a:rPr lang="en-US" dirty="0"/>
              <a:t>Write target-RTL as </a:t>
            </a:r>
            <a:r>
              <a:rPr lang="en-US" i="1" dirty="0"/>
              <a:t>generators</a:t>
            </a:r>
            <a:r>
              <a:rPr lang="en-US" dirty="0"/>
              <a:t> (in Chisel)</a:t>
            </a:r>
            <a:endParaRPr dirty="0"/>
          </a:p>
          <a:p>
            <a:pPr marL="457200" lvl="0" indent="-342900" algn="l" rtl="0">
              <a:lnSpc>
                <a:spcPct val="115000"/>
              </a:lnSpc>
              <a:spcBef>
                <a:spcPts val="0"/>
              </a:spcBef>
              <a:spcAft>
                <a:spcPts val="0"/>
              </a:spcAft>
              <a:buSzPts val="1800"/>
              <a:buChar char="●"/>
            </a:pPr>
            <a:r>
              <a:rPr lang="en-US" dirty="0"/>
              <a:t>Apply host-decoupling as compiler </a:t>
            </a:r>
            <a:r>
              <a:rPr lang="en-US" i="1" dirty="0"/>
              <a:t>transformation</a:t>
            </a:r>
            <a:endParaRPr sz="1800"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en-US" dirty="0"/>
              <a:t> 2.   Don’t build custom FPGA host-platforms, use someone else’s!</a:t>
            </a:r>
            <a:endParaRPr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en-US" dirty="0"/>
              <a:t>Technology Changes:</a:t>
            </a:r>
            <a:endParaRPr b="1" dirty="0"/>
          </a:p>
          <a:p>
            <a:pPr marL="457200" lvl="0" indent="-342900" algn="l" rtl="0">
              <a:spcBef>
                <a:spcPts val="0"/>
              </a:spcBef>
              <a:spcAft>
                <a:spcPts val="0"/>
              </a:spcAft>
              <a:buSzPts val="1800"/>
              <a:buAutoNum type="arabicParenR"/>
            </a:pPr>
            <a:r>
              <a:rPr lang="en-US" dirty="0"/>
              <a:t>Availability of open IP: Rocket-Chip, BOOM, etc...</a:t>
            </a:r>
            <a:endParaRPr dirty="0"/>
          </a:p>
          <a:p>
            <a:pPr marL="457200" lvl="0" indent="-342900" algn="l" rtl="0">
              <a:spcBef>
                <a:spcPts val="0"/>
              </a:spcBef>
              <a:spcAft>
                <a:spcPts val="0"/>
              </a:spcAft>
              <a:buSzPts val="1800"/>
              <a:buAutoNum type="arabicParenR"/>
            </a:pPr>
            <a:r>
              <a:rPr lang="en-US" dirty="0"/>
              <a:t>FPGAs in the cloud (AWS F1, Catapult)</a:t>
            </a:r>
            <a:endParaRPr dirty="0"/>
          </a:p>
          <a:p>
            <a:pPr marL="457200" lvl="0" indent="-342900" algn="l" rtl="0">
              <a:spcBef>
                <a:spcPts val="0"/>
              </a:spcBef>
              <a:spcAft>
                <a:spcPts val="0"/>
              </a:spcAft>
              <a:buSzPts val="1800"/>
              <a:buAutoNum type="arabicParenR"/>
            </a:pPr>
            <a:r>
              <a:rPr lang="en-US" dirty="0"/>
              <a:t>Continued FPGA capacity scaling</a:t>
            </a:r>
            <a:endParaRPr dirty="0"/>
          </a:p>
        </p:txBody>
      </p:sp>
      <p:sp>
        <p:nvSpPr>
          <p:cNvPr id="289" name="Google Shape;289;p50"/>
          <p:cNvSpPr txBox="1">
            <a:spLocks noGrp="1"/>
          </p:cNvSpPr>
          <p:nvPr>
            <p:ph type="title"/>
          </p:nvPr>
        </p:nvSpPr>
        <p:spPr>
          <a:xfrm>
            <a:off x="311700" y="279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How Is FireSim Different from RAMP?</a:t>
            </a:r>
            <a:endParaRPr/>
          </a:p>
        </p:txBody>
      </p:sp>
      <p:sp>
        <p:nvSpPr>
          <p:cNvPr id="290" name="Google Shape;290;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US"/>
              <a:t>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8">
                                            <p:txEl>
                                              <p:pRg st="0" end="0"/>
                                            </p:txEl>
                                          </p:spTgt>
                                        </p:tgtEl>
                                        <p:attrNameLst>
                                          <p:attrName>style.visibility</p:attrName>
                                        </p:attrNameLst>
                                      </p:cBhvr>
                                      <p:to>
                                        <p:strVal val="visible"/>
                                      </p:to>
                                    </p:set>
                                    <p:animEffect transition="in" filter="fade">
                                      <p:cBhvr>
                                        <p:cTn id="7" dur="1"/>
                                        <p:tgtEl>
                                          <p:spTgt spid="2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8">
                                            <p:txEl>
                                              <p:pRg st="1" end="1"/>
                                            </p:txEl>
                                          </p:spTgt>
                                        </p:tgtEl>
                                        <p:attrNameLst>
                                          <p:attrName>style.visibility</p:attrName>
                                        </p:attrNameLst>
                                      </p:cBhvr>
                                      <p:to>
                                        <p:strVal val="visible"/>
                                      </p:to>
                                    </p:set>
                                    <p:animEffect transition="in" filter="fade">
                                      <p:cBhvr>
                                        <p:cTn id="12" dur="1"/>
                                        <p:tgtEl>
                                          <p:spTgt spid="2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8">
                                            <p:txEl>
                                              <p:pRg st="2" end="2"/>
                                            </p:txEl>
                                          </p:spTgt>
                                        </p:tgtEl>
                                        <p:attrNameLst>
                                          <p:attrName>style.visibility</p:attrName>
                                        </p:attrNameLst>
                                      </p:cBhvr>
                                      <p:to>
                                        <p:strVal val="visible"/>
                                      </p:to>
                                    </p:set>
                                    <p:animEffect transition="in" filter="fade">
                                      <p:cBhvr>
                                        <p:cTn id="17" dur="1"/>
                                        <p:tgtEl>
                                          <p:spTgt spid="2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8">
                                            <p:txEl>
                                              <p:pRg st="3" end="3"/>
                                            </p:txEl>
                                          </p:spTgt>
                                        </p:tgtEl>
                                        <p:attrNameLst>
                                          <p:attrName>style.visibility</p:attrName>
                                        </p:attrNameLst>
                                      </p:cBhvr>
                                      <p:to>
                                        <p:strVal val="visible"/>
                                      </p:to>
                                    </p:set>
                                    <p:animEffect transition="in" filter="fade">
                                      <p:cBhvr>
                                        <p:cTn id="22" dur="1"/>
                                        <p:tgtEl>
                                          <p:spTgt spid="28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8">
                                            <p:txEl>
                                              <p:pRg st="5" end="5"/>
                                            </p:txEl>
                                          </p:spTgt>
                                        </p:tgtEl>
                                        <p:attrNameLst>
                                          <p:attrName>style.visibility</p:attrName>
                                        </p:attrNameLst>
                                      </p:cBhvr>
                                      <p:to>
                                        <p:strVal val="visible"/>
                                      </p:to>
                                    </p:set>
                                    <p:animEffect transition="in" filter="fade">
                                      <p:cBhvr>
                                        <p:cTn id="27" dur="1"/>
                                        <p:tgtEl>
                                          <p:spTgt spid="28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8">
                                            <p:txEl>
                                              <p:pRg st="7" end="7"/>
                                            </p:txEl>
                                          </p:spTgt>
                                        </p:tgtEl>
                                        <p:attrNameLst>
                                          <p:attrName>style.visibility</p:attrName>
                                        </p:attrNameLst>
                                      </p:cBhvr>
                                      <p:to>
                                        <p:strVal val="visible"/>
                                      </p:to>
                                    </p:set>
                                    <p:animEffect transition="in" filter="fade">
                                      <p:cBhvr>
                                        <p:cTn id="32" dur="1"/>
                                        <p:tgtEl>
                                          <p:spTgt spid="28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8">
                                            <p:txEl>
                                              <p:pRg st="8" end="8"/>
                                            </p:txEl>
                                          </p:spTgt>
                                        </p:tgtEl>
                                        <p:attrNameLst>
                                          <p:attrName>style.visibility</p:attrName>
                                        </p:attrNameLst>
                                      </p:cBhvr>
                                      <p:to>
                                        <p:strVal val="visible"/>
                                      </p:to>
                                    </p:set>
                                    <p:animEffect transition="in" filter="fade">
                                      <p:cBhvr>
                                        <p:cTn id="37" dur="1"/>
                                        <p:tgtEl>
                                          <p:spTgt spid="288">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8">
                                            <p:txEl>
                                              <p:pRg st="9" end="9"/>
                                            </p:txEl>
                                          </p:spTgt>
                                        </p:tgtEl>
                                        <p:attrNameLst>
                                          <p:attrName>style.visibility</p:attrName>
                                        </p:attrNameLst>
                                      </p:cBhvr>
                                      <p:to>
                                        <p:strVal val="visible"/>
                                      </p:to>
                                    </p:set>
                                    <p:animEffect transition="in" filter="fade">
                                      <p:cBhvr>
                                        <p:cTn id="42" dur="1"/>
                                        <p:tgtEl>
                                          <p:spTgt spid="288">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8">
                                            <p:txEl>
                                              <p:pRg st="10" end="10"/>
                                            </p:txEl>
                                          </p:spTgt>
                                        </p:tgtEl>
                                        <p:attrNameLst>
                                          <p:attrName>style.visibility</p:attrName>
                                        </p:attrNameLst>
                                      </p:cBhvr>
                                      <p:to>
                                        <p:strVal val="visible"/>
                                      </p:to>
                                    </p:set>
                                    <p:animEffect transition="in" filter="fade">
                                      <p:cBhvr>
                                        <p:cTn id="47" dur="1"/>
                                        <p:tgtEl>
                                          <p:spTgt spid="28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51"/>
          <p:cNvPicPr preferRelativeResize="0"/>
          <p:nvPr/>
        </p:nvPicPr>
        <p:blipFill>
          <a:blip r:embed="rId3">
            <a:alphaModFix/>
          </a:blip>
          <a:stretch>
            <a:fillRect/>
          </a:stretch>
        </p:blipFill>
        <p:spPr>
          <a:xfrm>
            <a:off x="2866160" y="1319675"/>
            <a:ext cx="3291840" cy="3291840"/>
          </a:xfrm>
          <a:prstGeom prst="rect">
            <a:avLst/>
          </a:prstGeom>
          <a:noFill/>
          <a:ln>
            <a:noFill/>
          </a:ln>
        </p:spPr>
      </p:pic>
      <p:pic>
        <p:nvPicPr>
          <p:cNvPr id="297" name="Google Shape;297;p51"/>
          <p:cNvPicPr preferRelativeResize="0"/>
          <p:nvPr/>
        </p:nvPicPr>
        <p:blipFill>
          <a:blip r:embed="rId4">
            <a:alphaModFix/>
          </a:blip>
          <a:stretch>
            <a:fillRect/>
          </a:stretch>
        </p:blipFill>
        <p:spPr>
          <a:xfrm>
            <a:off x="2866150" y="1318125"/>
            <a:ext cx="3320676" cy="3320676"/>
          </a:xfrm>
          <a:prstGeom prst="rect">
            <a:avLst/>
          </a:prstGeom>
          <a:noFill/>
          <a:ln>
            <a:noFill/>
          </a:ln>
        </p:spPr>
      </p:pic>
      <p:pic>
        <p:nvPicPr>
          <p:cNvPr id="298" name="Google Shape;298;p51"/>
          <p:cNvPicPr preferRelativeResize="0"/>
          <p:nvPr/>
        </p:nvPicPr>
        <p:blipFill>
          <a:blip r:embed="rId5">
            <a:alphaModFix/>
          </a:blip>
          <a:stretch>
            <a:fillRect/>
          </a:stretch>
        </p:blipFill>
        <p:spPr>
          <a:xfrm>
            <a:off x="1898248" y="848750"/>
            <a:ext cx="5347504" cy="4114801"/>
          </a:xfrm>
          <a:prstGeom prst="rect">
            <a:avLst/>
          </a:prstGeom>
          <a:noFill/>
          <a:ln>
            <a:noFill/>
          </a:ln>
        </p:spPr>
      </p:pic>
      <p:pic>
        <p:nvPicPr>
          <p:cNvPr id="299" name="Google Shape;299;p51"/>
          <p:cNvPicPr preferRelativeResize="0"/>
          <p:nvPr/>
        </p:nvPicPr>
        <p:blipFill>
          <a:blip r:embed="rId6">
            <a:alphaModFix/>
          </a:blip>
          <a:stretch>
            <a:fillRect/>
          </a:stretch>
        </p:blipFill>
        <p:spPr>
          <a:xfrm>
            <a:off x="1898248" y="831700"/>
            <a:ext cx="5347504" cy="4148925"/>
          </a:xfrm>
          <a:prstGeom prst="rect">
            <a:avLst/>
          </a:prstGeom>
          <a:noFill/>
          <a:ln>
            <a:noFill/>
          </a:ln>
        </p:spPr>
      </p:pic>
      <p:sp>
        <p:nvSpPr>
          <p:cNvPr id="300" name="Google Shape;300;p51"/>
          <p:cNvSpPr txBox="1">
            <a:spLocks noGrp="1"/>
          </p:cNvSpPr>
          <p:nvPr>
            <p:ph type="title"/>
          </p:nvPr>
        </p:nvSpPr>
        <p:spPr>
          <a:xfrm>
            <a:off x="311700" y="279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Host-Decoupling (FAME1) Transform on FIRRTL</a:t>
            </a:r>
            <a:endParaRPr/>
          </a:p>
        </p:txBody>
      </p:sp>
      <p:sp>
        <p:nvSpPr>
          <p:cNvPr id="301" name="Google Shape;301;p51"/>
          <p:cNvSpPr txBox="1">
            <a:spLocks noGrp="1"/>
          </p:cNvSpPr>
          <p:nvPr>
            <p:ph type="body" idx="1"/>
          </p:nvPr>
        </p:nvSpPr>
        <p:spPr>
          <a:xfrm>
            <a:off x="4047213" y="4645758"/>
            <a:ext cx="6050983" cy="716757"/>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sz="1400" dirty="0"/>
              <a:t>Luca </a:t>
            </a:r>
            <a:r>
              <a:rPr lang="en-US" sz="1400" dirty="0" err="1"/>
              <a:t>Carloni</a:t>
            </a:r>
            <a:r>
              <a:rPr lang="en-US" sz="1400" dirty="0"/>
              <a:t> et. al, </a:t>
            </a:r>
            <a:r>
              <a:rPr lang="en-US" sz="1400" i="1" dirty="0"/>
              <a:t>Theory of Latency Insensitive Design</a:t>
            </a:r>
            <a:endParaRPr sz="1400" i="1" dirty="0"/>
          </a:p>
        </p:txBody>
      </p:sp>
      <p:sp>
        <p:nvSpPr>
          <p:cNvPr id="302" name="Google Shape;302;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US"/>
              <a:t>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
                                        </p:tgtEl>
                                        <p:attrNameLst>
                                          <p:attrName>style.visibility</p:attrName>
                                        </p:attrNameLst>
                                      </p:cBhvr>
                                      <p:to>
                                        <p:strVal val="visible"/>
                                      </p:to>
                                    </p:set>
                                    <p:animEffect transition="in" filter="fade">
                                      <p:cBhvr>
                                        <p:cTn id="7" dur="1"/>
                                        <p:tgtEl>
                                          <p:spTgt spid="2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8"/>
                                        </p:tgtEl>
                                        <p:attrNameLst>
                                          <p:attrName>style.visibility</p:attrName>
                                        </p:attrNameLst>
                                      </p:cBhvr>
                                      <p:to>
                                        <p:strVal val="visible"/>
                                      </p:to>
                                    </p:set>
                                    <p:animEffect transition="in" filter="fade">
                                      <p:cBhvr>
                                        <p:cTn id="12" dur="1"/>
                                        <p:tgtEl>
                                          <p:spTgt spid="2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9"/>
                                        </p:tgtEl>
                                        <p:attrNameLst>
                                          <p:attrName>style.visibility</p:attrName>
                                        </p:attrNameLst>
                                      </p:cBhvr>
                                      <p:to>
                                        <p:strVal val="visible"/>
                                      </p:to>
                                    </p:set>
                                    <p:animEffect transition="in" filter="fade">
                                      <p:cBhvr>
                                        <p:cTn id="17" dur="1"/>
                                        <p:tgtEl>
                                          <p:spTgt spid="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922</TotalTime>
  <Words>1138</Words>
  <Application>Microsoft Macintosh PowerPoint</Application>
  <PresentationFormat>On-screen Show (16:9)</PresentationFormat>
  <Paragraphs>279</Paragraphs>
  <Slides>31</Slides>
  <Notes>30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31</vt:i4>
      </vt:variant>
    </vt:vector>
  </HeadingPairs>
  <TitlesOfParts>
    <vt:vector size="42" baseType="lpstr">
      <vt:lpstr>Proxima Nova</vt:lpstr>
      <vt:lpstr>Merriweather Sans</vt:lpstr>
      <vt:lpstr>Meiryo</vt:lpstr>
      <vt:lpstr>Calibri</vt:lpstr>
      <vt:lpstr>Arial Black</vt:lpstr>
      <vt:lpstr>Noto Sans Symbols</vt:lpstr>
      <vt:lpstr>Arial</vt:lpstr>
      <vt:lpstr>Helvetica Neue</vt:lpstr>
      <vt:lpstr>Spearmint</vt:lpstr>
      <vt:lpstr>Spearmint</vt:lpstr>
      <vt:lpstr>Spearmint</vt:lpstr>
      <vt:lpstr>FASED: FPGA-Accelerated Simulation and Evaluation of DRAM</vt:lpstr>
      <vt:lpstr>Part 1: On Using FPGAs to Simulate ASICs</vt:lpstr>
      <vt:lpstr>Moore’s Law ($) Has Ended but the NRE Remains  </vt:lpstr>
      <vt:lpstr>PowerPoint Presentation</vt:lpstr>
      <vt:lpstr>FPGA-Accelerated Simulation vs.  FPGA Prototyping</vt:lpstr>
      <vt:lpstr>Some Limitations of Conventional FPGA Prototypes</vt:lpstr>
      <vt:lpstr>Discrete-Event Simulation using FPGAs (RAMP) </vt:lpstr>
      <vt:lpstr>How Is FireSim Different from RAMP?</vt:lpstr>
      <vt:lpstr>Host-Decoupling (FAME1) Transform on FIRRTL</vt:lpstr>
      <vt:lpstr>Part 2: FASED – Modeling Memory Systems in FireSim</vt:lpstr>
      <vt:lpstr>Outer-Memory Systems are Difficult to Model</vt:lpstr>
      <vt:lpstr>PowerPoint Presentation</vt:lpstr>
      <vt:lpstr>Anatomy of a FASED Instance</vt:lpstr>
      <vt:lpstr>Example Execution:  Single-Cycle Memory System</vt:lpstr>
      <vt:lpstr>Example Execution:  Single-Cycle Memory System</vt:lpstr>
      <vt:lpstr>Example Execution:  Single-Cycle Memory System</vt:lpstr>
      <vt:lpstr>Example Execution:  Single-Cycle Memory System</vt:lpstr>
      <vt:lpstr>Target Latency &gt; Host Latency   Few or No Stalls</vt:lpstr>
      <vt:lpstr>Two-Phase Configuration</vt:lpstr>
      <vt:lpstr>Timing Models </vt:lpstr>
      <vt:lpstr>DDR3 Timing Models  </vt:lpstr>
      <vt:lpstr>Composable Last-Level Cache Model</vt:lpstr>
      <vt:lpstr>Validation </vt:lpstr>
      <vt:lpstr>Adding New Timing Models</vt:lpstr>
      <vt:lpstr>Other Compelling Features</vt:lpstr>
      <vt:lpstr>Legalizing Runtime Configurations </vt:lpstr>
      <vt:lpstr>PowerPoint Presentation</vt:lpstr>
      <vt:lpstr>Simulator Performance</vt:lpstr>
      <vt:lpstr>Non-Invasive Instrumentation</vt:lpstr>
      <vt:lpstr>Conclusion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FASED: FPGA-Accelerated Simulation and Evaluation of DRAM</dc:title>
  <cp:lastModifiedBy>DAVID BIANCOLIN</cp:lastModifiedBy>
  <cp:revision>24</cp:revision>
  <dcterms:modified xsi:type="dcterms:W3CDTF">2019-02-26T19:52:20Z</dcterms:modified>
</cp:coreProperties>
</file>